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7" r:id="rId9"/>
    <p:sldId id="264" r:id="rId10"/>
    <p:sldId id="265" r:id="rId11"/>
    <p:sldId id="266" r:id="rId12"/>
    <p:sldId id="269" r:id="rId13"/>
    <p:sldId id="268"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170725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69219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3C235E-CDE6-4C02-AEFF-3D034244FB99}"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900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8471F9-5342-495D-821B-45278A37CA80}" type="datetimeFigureOut">
              <a:rPr lang="en-GB" smtClean="0"/>
              <a:t>11/12/2017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3080236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8471F9-5342-495D-821B-45278A37CA80}" type="datetimeFigureOut">
              <a:rPr lang="en-GB" smtClean="0"/>
              <a:t>11/12/2017</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3C235E-CDE6-4C02-AEFF-3D034244FB99}"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840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8471F9-5342-495D-821B-45278A37CA80}" type="datetimeFigureOut">
              <a:rPr lang="en-GB" smtClean="0"/>
              <a:t>11/12/2017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117333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916224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358906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126050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8471F9-5342-495D-821B-45278A37CA80}" type="datetimeFigureOut">
              <a:rPr lang="en-GB" smtClean="0"/>
              <a:t>11/12/2017</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2600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471F9-5342-495D-821B-45278A37CA80}" type="datetimeFigureOut">
              <a:rPr lang="en-GB" smtClean="0"/>
              <a:t>11/12/2017</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104365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471F9-5342-495D-821B-45278A37CA80}" type="datetimeFigureOut">
              <a:rPr lang="en-GB" smtClean="0"/>
              <a:t>11/12/2017</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362723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8471F9-5342-495D-821B-45278A37CA80}" type="datetimeFigureOut">
              <a:rPr lang="en-GB" smtClean="0"/>
              <a:t>11/12/2017</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247656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471F9-5342-495D-821B-45278A37CA80}" type="datetimeFigureOut">
              <a:rPr lang="en-GB" smtClean="0"/>
              <a:t>11/12/2017</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6756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8471F9-5342-495D-821B-45278A37CA80}" type="datetimeFigureOut">
              <a:rPr lang="en-GB" smtClean="0"/>
              <a:t>11/12/2017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77058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8471F9-5342-495D-821B-45278A37CA80}" type="datetimeFigureOut">
              <a:rPr lang="en-GB" smtClean="0"/>
              <a:t>11/12/2017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3C235E-CDE6-4C02-AEFF-3D034244FB99}" type="slidenum">
              <a:rPr lang="en-GB" smtClean="0"/>
              <a:t>‹#›</a:t>
            </a:fld>
            <a:endParaRPr lang="en-GB"/>
          </a:p>
        </p:txBody>
      </p:sp>
    </p:spTree>
    <p:extLst>
      <p:ext uri="{BB962C8B-B14F-4D97-AF65-F5344CB8AC3E}">
        <p14:creationId xmlns:p14="http://schemas.microsoft.com/office/powerpoint/2010/main" val="375467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8471F9-5342-495D-821B-45278A37CA80}" type="datetimeFigureOut">
              <a:rPr lang="en-GB" smtClean="0"/>
              <a:t>11/12/2017</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3C235E-CDE6-4C02-AEFF-3D034244FB99}" type="slidenum">
              <a:rPr lang="en-GB" smtClean="0"/>
              <a:t>‹#›</a:t>
            </a:fld>
            <a:endParaRPr lang="en-GB"/>
          </a:p>
        </p:txBody>
      </p:sp>
    </p:spTree>
    <p:extLst>
      <p:ext uri="{BB962C8B-B14F-4D97-AF65-F5344CB8AC3E}">
        <p14:creationId xmlns:p14="http://schemas.microsoft.com/office/powerpoint/2010/main" val="129743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17A5-D976-4FA0-9839-569A6C8BEF5C}"/>
              </a:ext>
            </a:extLst>
          </p:cNvPr>
          <p:cNvSpPr>
            <a:spLocks noGrp="1"/>
          </p:cNvSpPr>
          <p:nvPr>
            <p:ph type="ctrTitle"/>
          </p:nvPr>
        </p:nvSpPr>
        <p:spPr>
          <a:xfrm>
            <a:off x="1635617" y="1455314"/>
            <a:ext cx="10556383" cy="2266680"/>
          </a:xfrm>
        </p:spPr>
        <p:txBody>
          <a:bodyPr>
            <a:normAutofit/>
          </a:bodyPr>
          <a:lstStyle/>
          <a:p>
            <a:pPr algn="ctr"/>
            <a:r>
              <a:rPr lang="en-AU" sz="4000" b="1" dirty="0"/>
              <a:t>Evaluation of RC building strengthened with column jacketing method with consideration of soft-story</a:t>
            </a:r>
            <a:endParaRPr lang="en-GB" sz="4000" dirty="0"/>
          </a:p>
        </p:txBody>
      </p:sp>
      <p:sp>
        <p:nvSpPr>
          <p:cNvPr id="3" name="Subtitle 2">
            <a:extLst>
              <a:ext uri="{FF2B5EF4-FFF2-40B4-BE49-F238E27FC236}">
                <a16:creationId xmlns:a16="http://schemas.microsoft.com/office/drawing/2014/main" id="{9DB9045B-368F-40C0-AF4B-13AFA42B787B}"/>
              </a:ext>
            </a:extLst>
          </p:cNvPr>
          <p:cNvSpPr>
            <a:spLocks noGrp="1"/>
          </p:cNvSpPr>
          <p:nvPr>
            <p:ph type="subTitle" idx="1"/>
          </p:nvPr>
        </p:nvSpPr>
        <p:spPr>
          <a:xfrm>
            <a:off x="2589213" y="4533363"/>
            <a:ext cx="8915399" cy="1596981"/>
          </a:xfrm>
        </p:spPr>
        <p:txBody>
          <a:bodyPr>
            <a:normAutofit fontScale="92500" lnSpcReduction="10000"/>
          </a:bodyPr>
          <a:lstStyle/>
          <a:p>
            <a:pPr algn="ctr"/>
            <a:r>
              <a:rPr lang="en-AU" sz="2400" b="1" dirty="0"/>
              <a:t>Hendrik </a:t>
            </a:r>
            <a:r>
              <a:rPr lang="en-AU" sz="2400" b="1" dirty="0" err="1"/>
              <a:t>Wijaya</a:t>
            </a:r>
            <a:endParaRPr lang="en-AU" sz="2400" b="1" dirty="0"/>
          </a:p>
          <a:p>
            <a:pPr algn="ctr"/>
            <a:endParaRPr lang="en-AU" sz="2400" b="1" dirty="0"/>
          </a:p>
          <a:p>
            <a:pPr algn="ctr"/>
            <a:r>
              <a:rPr lang="en-GB" sz="2400" b="1" dirty="0"/>
              <a:t>Department of Civil and Construction Engineering, Swinburne University of Technology, Melbourne, Australia.</a:t>
            </a:r>
          </a:p>
        </p:txBody>
      </p:sp>
    </p:spTree>
    <p:extLst>
      <p:ext uri="{BB962C8B-B14F-4D97-AF65-F5344CB8AC3E}">
        <p14:creationId xmlns:p14="http://schemas.microsoft.com/office/powerpoint/2010/main" val="83478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FRP Jacketing</a:t>
            </a:r>
            <a:endParaRPr lang="en-GB" b="1" i="1" dirty="0">
              <a:effectLst>
                <a:outerShdw blurRad="38100" dist="38100" dir="2700000" algn="tl">
                  <a:srgbClr val="000000">
                    <a:alpha val="43137"/>
                  </a:srgbClr>
                </a:outerShdw>
              </a:effectLst>
            </a:endParaRPr>
          </a:p>
        </p:txBody>
      </p:sp>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7666524C-AF7E-4A54-AC86-3DA918A3D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921" y="2434387"/>
            <a:ext cx="3982165" cy="2903625"/>
          </a:xfrm>
          <a:prstGeom prst="rect">
            <a:avLst/>
          </a:prstGeom>
        </p:spPr>
      </p:pic>
      <p:pic>
        <p:nvPicPr>
          <p:cNvPr id="14" name="Picture 13">
            <a:extLst>
              <a:ext uri="{FF2B5EF4-FFF2-40B4-BE49-F238E27FC236}">
                <a16:creationId xmlns:a16="http://schemas.microsoft.com/office/drawing/2014/main" id="{6E4993C8-140F-487D-AEA0-FE118449D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13792"/>
            <a:ext cx="4234613" cy="2715032"/>
          </a:xfrm>
          <a:prstGeom prst="rect">
            <a:avLst/>
          </a:prstGeom>
        </p:spPr>
      </p:pic>
    </p:spTree>
    <p:extLst>
      <p:ext uri="{BB962C8B-B14F-4D97-AF65-F5344CB8AC3E}">
        <p14:creationId xmlns:p14="http://schemas.microsoft.com/office/powerpoint/2010/main" val="152173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FRP Jacketing</a:t>
            </a:r>
            <a:endParaRPr lang="en-GB" b="1" i="1" dirty="0">
              <a:effectLst>
                <a:outerShdw blurRad="38100" dist="38100" dir="2700000" algn="tl">
                  <a:srgbClr val="000000">
                    <a:alpha val="43137"/>
                  </a:srgbClr>
                </a:outerShdw>
              </a:effectLst>
            </a:endParaRPr>
          </a:p>
        </p:txBody>
      </p:sp>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48163E66-E249-49F0-B67D-176274393401}"/>
              </a:ext>
            </a:extLst>
          </p:cNvPr>
          <p:cNvPicPr>
            <a:picLocks noChangeAspect="1"/>
          </p:cNvPicPr>
          <p:nvPr/>
        </p:nvPicPr>
        <p:blipFill rotWithShape="1">
          <a:blip r:embed="rId2"/>
          <a:srcRect r="66451" b="8309"/>
          <a:stretch/>
        </p:blipFill>
        <p:spPr>
          <a:xfrm>
            <a:off x="4134642" y="1854891"/>
            <a:ext cx="5051763" cy="3624195"/>
          </a:xfrm>
          <a:prstGeom prst="rect">
            <a:avLst/>
          </a:prstGeom>
        </p:spPr>
      </p:pic>
      <p:sp>
        <p:nvSpPr>
          <p:cNvPr id="11" name="TextBox 10">
            <a:extLst>
              <a:ext uri="{FF2B5EF4-FFF2-40B4-BE49-F238E27FC236}">
                <a16:creationId xmlns:a16="http://schemas.microsoft.com/office/drawing/2014/main" id="{A867979A-621B-4F48-BC84-9D32EC087503}"/>
              </a:ext>
            </a:extLst>
          </p:cNvPr>
          <p:cNvSpPr txBox="1"/>
          <p:nvPr/>
        </p:nvSpPr>
        <p:spPr>
          <a:xfrm>
            <a:off x="5215944" y="5631486"/>
            <a:ext cx="3348506" cy="923330"/>
          </a:xfrm>
          <a:prstGeom prst="rect">
            <a:avLst/>
          </a:prstGeom>
          <a:noFill/>
        </p:spPr>
        <p:txBody>
          <a:bodyPr wrap="square" rtlCol="0">
            <a:spAutoFit/>
          </a:bodyPr>
          <a:lstStyle/>
          <a:p>
            <a:pPr algn="ctr"/>
            <a:r>
              <a:rPr lang="en-AU" dirty="0"/>
              <a:t>Experimental cyclic loading result comparison</a:t>
            </a:r>
          </a:p>
          <a:p>
            <a:pPr algn="ctr"/>
            <a:r>
              <a:rPr lang="en-AU" dirty="0"/>
              <a:t>[</a:t>
            </a:r>
            <a:r>
              <a:rPr lang="en-GB" dirty="0"/>
              <a:t>11]</a:t>
            </a:r>
          </a:p>
        </p:txBody>
      </p:sp>
    </p:spTree>
    <p:extLst>
      <p:ext uri="{BB962C8B-B14F-4D97-AF65-F5344CB8AC3E}">
        <p14:creationId xmlns:p14="http://schemas.microsoft.com/office/powerpoint/2010/main" val="121910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Steel Jacketing</a:t>
            </a:r>
            <a:endParaRPr lang="en-GB"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C51E784-B276-429F-BB36-AF69DE085D2B}"/>
              </a:ext>
            </a:extLst>
          </p:cNvPr>
          <p:cNvSpPr>
            <a:spLocks noGrp="1"/>
          </p:cNvSpPr>
          <p:nvPr>
            <p:ph idx="1"/>
          </p:nvPr>
        </p:nvSpPr>
        <p:spPr>
          <a:xfrm>
            <a:off x="2589212" y="2057400"/>
            <a:ext cx="8915400" cy="3777622"/>
          </a:xfrm>
        </p:spPr>
        <p:txBody>
          <a:bodyPr/>
          <a:lstStyle/>
          <a:p>
            <a:pPr algn="just"/>
            <a:r>
              <a:rPr lang="en-AU" dirty="0"/>
              <a:t>The steel jacketing technique used in this study is based on the work of Rosario </a:t>
            </a:r>
            <a:r>
              <a:rPr lang="en-AU" dirty="0" err="1"/>
              <a:t>Montouri</a:t>
            </a:r>
            <a:r>
              <a:rPr lang="en-AU" dirty="0"/>
              <a:t> and Vincenzo </a:t>
            </a:r>
            <a:r>
              <a:rPr lang="en-AU" dirty="0" err="1"/>
              <a:t>Piluso</a:t>
            </a:r>
            <a:r>
              <a:rPr lang="en-AU" dirty="0"/>
              <a:t> [9]. </a:t>
            </a:r>
          </a:p>
          <a:p>
            <a:pPr algn="just"/>
            <a:r>
              <a:rPr lang="en-AU" dirty="0"/>
              <a:t>The column is strengthened with angles and battens to increase the stiffness and confinement. Angle size of 150.150.12 is used with batten width and thickness of 15mm and 3mm respectively with 250 </a:t>
            </a:r>
            <a:r>
              <a:rPr lang="en-AU" dirty="0" err="1"/>
              <a:t>MPa</a:t>
            </a:r>
            <a:r>
              <a:rPr lang="en-AU" dirty="0"/>
              <a:t> yield strength applied 0.5 m from the column end</a:t>
            </a:r>
          </a:p>
          <a:p>
            <a:pPr algn="just"/>
            <a:endParaRPr lang="en-GB" dirty="0"/>
          </a:p>
        </p:txBody>
      </p:sp>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BE756401-3523-4540-BBAA-30660FC7BC76}"/>
              </a:ext>
            </a:extLst>
          </p:cNvPr>
          <p:cNvPicPr>
            <a:picLocks noChangeAspect="1"/>
          </p:cNvPicPr>
          <p:nvPr/>
        </p:nvPicPr>
        <p:blipFill rotWithShape="1">
          <a:blip r:embed="rId2"/>
          <a:srcRect l="31138" t="5180" r="44810" b="26148"/>
          <a:stretch/>
        </p:blipFill>
        <p:spPr>
          <a:xfrm>
            <a:off x="3570515" y="4038600"/>
            <a:ext cx="2830285" cy="2472488"/>
          </a:xfrm>
          <a:prstGeom prst="rect">
            <a:avLst/>
          </a:prstGeom>
        </p:spPr>
      </p:pic>
    </p:spTree>
    <p:extLst>
      <p:ext uri="{BB962C8B-B14F-4D97-AF65-F5344CB8AC3E}">
        <p14:creationId xmlns:p14="http://schemas.microsoft.com/office/powerpoint/2010/main" val="164715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Steel Jacketing</a:t>
            </a:r>
            <a:endParaRPr lang="en-GB"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C51E784-B276-429F-BB36-AF69DE085D2B}"/>
              </a:ext>
            </a:extLst>
          </p:cNvPr>
          <p:cNvSpPr>
            <a:spLocks noGrp="1"/>
          </p:cNvSpPr>
          <p:nvPr>
            <p:ph idx="1"/>
          </p:nvPr>
        </p:nvSpPr>
        <p:spPr/>
        <p:txBody>
          <a:bodyPr/>
          <a:lstStyle/>
          <a:p>
            <a:pPr algn="just"/>
            <a:r>
              <a:rPr lang="en-AU" dirty="0"/>
              <a:t>The physical model approach used in this study was proposed by </a:t>
            </a:r>
            <a:r>
              <a:rPr lang="en-GB" dirty="0" err="1"/>
              <a:t>Campione</a:t>
            </a:r>
            <a:r>
              <a:rPr lang="en-GB" dirty="0"/>
              <a:t> et al. [1]. The angles properties were modified from the work of </a:t>
            </a:r>
            <a:r>
              <a:rPr lang="en-AU" dirty="0"/>
              <a:t>by defining the interface and contact between the steel angles and reinforced concrete column.</a:t>
            </a:r>
            <a:endParaRPr lang="en-GB" dirty="0"/>
          </a:p>
        </p:txBody>
      </p:sp>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Screen Clipping">
            <a:extLst>
              <a:ext uri="{FF2B5EF4-FFF2-40B4-BE49-F238E27FC236}">
                <a16:creationId xmlns:a16="http://schemas.microsoft.com/office/drawing/2014/main" id="{72389983-D1B2-40C9-8E53-0963EF721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336" y="3533624"/>
            <a:ext cx="2991152" cy="2991152"/>
          </a:xfrm>
          <a:prstGeom prst="rect">
            <a:avLst/>
          </a:prstGeom>
        </p:spPr>
      </p:pic>
    </p:spTree>
    <p:extLst>
      <p:ext uri="{BB962C8B-B14F-4D97-AF65-F5344CB8AC3E}">
        <p14:creationId xmlns:p14="http://schemas.microsoft.com/office/powerpoint/2010/main" val="377498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D788-447F-4D5E-8191-EF6E745A6966}"/>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Earthquake Ground Motions</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DBA7410-B7C9-4A9F-8021-79328A0DA299}"/>
              </a:ext>
            </a:extLst>
          </p:cNvPr>
          <p:cNvSpPr>
            <a:spLocks noGrp="1"/>
          </p:cNvSpPr>
          <p:nvPr>
            <p:ph idx="1"/>
          </p:nvPr>
        </p:nvSpPr>
        <p:spPr/>
        <p:txBody>
          <a:bodyPr/>
          <a:lstStyle/>
          <a:p>
            <a:pPr algn="just"/>
            <a:r>
              <a:rPr lang="en-AU" dirty="0"/>
              <a:t>Four set of ground motion records are selected and matched with target response spectrum of Banda Aceh earthquake with site class D. The records include Kobe, Loma Petra, </a:t>
            </a:r>
            <a:r>
              <a:rPr lang="en-AU" dirty="0" err="1"/>
              <a:t>Tabas</a:t>
            </a:r>
            <a:r>
              <a:rPr lang="en-AU" dirty="0"/>
              <a:t> and Managua records. </a:t>
            </a:r>
            <a:endParaRPr lang="en-GB" dirty="0"/>
          </a:p>
        </p:txBody>
      </p:sp>
      <p:pic>
        <p:nvPicPr>
          <p:cNvPr id="4" name="Picture 3">
            <a:extLst>
              <a:ext uri="{FF2B5EF4-FFF2-40B4-BE49-F238E27FC236}">
                <a16:creationId xmlns:a16="http://schemas.microsoft.com/office/drawing/2014/main" id="{618134E9-437E-4831-A65C-C8DEE6BFB4D9}"/>
              </a:ext>
            </a:extLst>
          </p:cNvPr>
          <p:cNvPicPr/>
          <p:nvPr/>
        </p:nvPicPr>
        <p:blipFill>
          <a:blip r:embed="rId2">
            <a:extLst>
              <a:ext uri="{28A0092B-C50C-407E-A947-70E740481C1C}">
                <a14:useLocalDpi xmlns:a14="http://schemas.microsoft.com/office/drawing/2010/main" val="0"/>
              </a:ext>
            </a:extLst>
          </a:blip>
          <a:stretch>
            <a:fillRect/>
          </a:stretch>
        </p:blipFill>
        <p:spPr>
          <a:xfrm>
            <a:off x="3003686" y="3165161"/>
            <a:ext cx="4238943" cy="2974661"/>
          </a:xfrm>
          <a:prstGeom prst="rect">
            <a:avLst/>
          </a:prstGeom>
        </p:spPr>
      </p:pic>
      <p:sp>
        <p:nvSpPr>
          <p:cNvPr id="5" name="TextBox 4">
            <a:extLst>
              <a:ext uri="{FF2B5EF4-FFF2-40B4-BE49-F238E27FC236}">
                <a16:creationId xmlns:a16="http://schemas.microsoft.com/office/drawing/2014/main" id="{D452DC60-7185-4A75-8338-4C9FCDE51AA9}"/>
              </a:ext>
            </a:extLst>
          </p:cNvPr>
          <p:cNvSpPr txBox="1"/>
          <p:nvPr/>
        </p:nvSpPr>
        <p:spPr>
          <a:xfrm>
            <a:off x="7242629" y="4121239"/>
            <a:ext cx="3397854" cy="646331"/>
          </a:xfrm>
          <a:prstGeom prst="rect">
            <a:avLst/>
          </a:prstGeom>
          <a:noFill/>
        </p:spPr>
        <p:txBody>
          <a:bodyPr wrap="square" rtlCol="0">
            <a:spAutoFit/>
          </a:bodyPr>
          <a:lstStyle/>
          <a:p>
            <a:pPr algn="ctr"/>
            <a:r>
              <a:rPr lang="en-AU" dirty="0"/>
              <a:t>Matched and target response spectrum</a:t>
            </a:r>
            <a:endParaRPr lang="en-GB" dirty="0"/>
          </a:p>
        </p:txBody>
      </p:sp>
    </p:spTree>
    <p:extLst>
      <p:ext uri="{BB962C8B-B14F-4D97-AF65-F5344CB8AC3E}">
        <p14:creationId xmlns:p14="http://schemas.microsoft.com/office/powerpoint/2010/main" val="375849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A756-B5CD-46C4-8BDE-95EF16CE39C4}"/>
              </a:ext>
            </a:extLst>
          </p:cNvPr>
          <p:cNvSpPr>
            <a:spLocks noGrp="1"/>
          </p:cNvSpPr>
          <p:nvPr>
            <p:ph type="title"/>
          </p:nvPr>
        </p:nvSpPr>
        <p:spPr>
          <a:xfrm>
            <a:off x="2592923" y="2414273"/>
            <a:ext cx="8911687" cy="1280890"/>
          </a:xfrm>
        </p:spPr>
        <p:txBody>
          <a:bodyPr/>
          <a:lstStyle/>
          <a:p>
            <a:pPr algn="ctr"/>
            <a:r>
              <a:rPr lang="en-AU" b="1" dirty="0">
                <a:effectLst>
                  <a:outerShdw blurRad="38100" dist="38100" dir="2700000" algn="tl">
                    <a:srgbClr val="000000">
                      <a:alpha val="43137"/>
                    </a:srgbClr>
                  </a:outerShdw>
                </a:effectLst>
              </a:rPr>
              <a:t>Result and Discussion</a:t>
            </a:r>
            <a:br>
              <a:rPr lang="en-AU" b="1" dirty="0">
                <a:effectLst>
                  <a:outerShdw blurRad="38100" dist="38100" dir="2700000" algn="tl">
                    <a:srgbClr val="000000">
                      <a:alpha val="43137"/>
                    </a:srgbClr>
                  </a:outerShdw>
                </a:effectLst>
              </a:rPr>
            </a:br>
            <a:r>
              <a:rPr lang="en-AU" sz="2800" b="1" i="1" dirty="0">
                <a:effectLst>
                  <a:outerShdw blurRad="38100" dist="38100" dir="2700000" algn="tl">
                    <a:srgbClr val="000000">
                      <a:alpha val="43137"/>
                    </a:srgbClr>
                  </a:outerShdw>
                </a:effectLst>
              </a:rPr>
              <a:t>Maximum Inter-story Drift</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129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F47A8D-19F1-4CF9-A54F-59056D9D8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452" y="602478"/>
            <a:ext cx="3745723" cy="2520000"/>
          </a:xfrm>
          <a:prstGeom prst="rect">
            <a:avLst/>
          </a:prstGeom>
        </p:spPr>
      </p:pic>
      <p:pic>
        <p:nvPicPr>
          <p:cNvPr id="5" name="Picture 4">
            <a:extLst>
              <a:ext uri="{FF2B5EF4-FFF2-40B4-BE49-F238E27FC236}">
                <a16:creationId xmlns:a16="http://schemas.microsoft.com/office/drawing/2014/main" id="{F33E6428-1205-4B17-BEB1-E2AECF18C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503" y="602478"/>
            <a:ext cx="3745723" cy="2520000"/>
          </a:xfrm>
          <a:prstGeom prst="rect">
            <a:avLst/>
          </a:prstGeom>
        </p:spPr>
      </p:pic>
      <p:pic>
        <p:nvPicPr>
          <p:cNvPr id="6" name="Picture 5">
            <a:extLst>
              <a:ext uri="{FF2B5EF4-FFF2-40B4-BE49-F238E27FC236}">
                <a16:creationId xmlns:a16="http://schemas.microsoft.com/office/drawing/2014/main" id="{20A8D262-BE01-4F96-B024-93533D3FE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451" y="3735522"/>
            <a:ext cx="3745723" cy="2520000"/>
          </a:xfrm>
          <a:prstGeom prst="rect">
            <a:avLst/>
          </a:prstGeom>
        </p:spPr>
      </p:pic>
      <p:pic>
        <p:nvPicPr>
          <p:cNvPr id="7" name="Picture 6">
            <a:extLst>
              <a:ext uri="{FF2B5EF4-FFF2-40B4-BE49-F238E27FC236}">
                <a16:creationId xmlns:a16="http://schemas.microsoft.com/office/drawing/2014/main" id="{0377D7BC-96B6-499C-ADC5-518FA3903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503" y="3735522"/>
            <a:ext cx="3745723" cy="2520000"/>
          </a:xfrm>
          <a:prstGeom prst="rect">
            <a:avLst/>
          </a:prstGeom>
        </p:spPr>
      </p:pic>
      <p:sp>
        <p:nvSpPr>
          <p:cNvPr id="8" name="TextBox 7">
            <a:extLst>
              <a:ext uri="{FF2B5EF4-FFF2-40B4-BE49-F238E27FC236}">
                <a16:creationId xmlns:a16="http://schemas.microsoft.com/office/drawing/2014/main" id="{C2045205-2F15-4AF6-A6B2-C889D188DFE7}"/>
              </a:ext>
            </a:extLst>
          </p:cNvPr>
          <p:cNvSpPr txBox="1"/>
          <p:nvPr/>
        </p:nvSpPr>
        <p:spPr>
          <a:xfrm>
            <a:off x="3235053" y="3244334"/>
            <a:ext cx="3162517" cy="369332"/>
          </a:xfrm>
          <a:prstGeom prst="rect">
            <a:avLst/>
          </a:prstGeom>
          <a:noFill/>
        </p:spPr>
        <p:txBody>
          <a:bodyPr wrap="square" rtlCol="0">
            <a:spAutoFit/>
          </a:bodyPr>
          <a:lstStyle/>
          <a:p>
            <a:pPr algn="ctr"/>
            <a:r>
              <a:rPr lang="en-AU" b="1" i="1" dirty="0"/>
              <a:t>Maximum drift for Kobe</a:t>
            </a:r>
            <a:endParaRPr lang="en-GB" b="1" i="1" dirty="0"/>
          </a:p>
        </p:txBody>
      </p:sp>
      <p:sp>
        <p:nvSpPr>
          <p:cNvPr id="9" name="TextBox 8">
            <a:extLst>
              <a:ext uri="{FF2B5EF4-FFF2-40B4-BE49-F238E27FC236}">
                <a16:creationId xmlns:a16="http://schemas.microsoft.com/office/drawing/2014/main" id="{74C32787-E8DB-4E82-AAFD-4AAD6DF6B01F}"/>
              </a:ext>
            </a:extLst>
          </p:cNvPr>
          <p:cNvSpPr txBox="1"/>
          <p:nvPr/>
        </p:nvSpPr>
        <p:spPr>
          <a:xfrm>
            <a:off x="7523105" y="3286190"/>
            <a:ext cx="3454121" cy="369332"/>
          </a:xfrm>
          <a:prstGeom prst="rect">
            <a:avLst/>
          </a:prstGeom>
          <a:noFill/>
        </p:spPr>
        <p:txBody>
          <a:bodyPr wrap="square" rtlCol="0">
            <a:spAutoFit/>
          </a:bodyPr>
          <a:lstStyle/>
          <a:p>
            <a:pPr algn="ctr"/>
            <a:r>
              <a:rPr lang="en-AU" b="1" i="1" dirty="0"/>
              <a:t>Maximum drift for Loma Petra</a:t>
            </a:r>
            <a:endParaRPr lang="en-GB" b="1" i="1" dirty="0"/>
          </a:p>
        </p:txBody>
      </p:sp>
      <p:sp>
        <p:nvSpPr>
          <p:cNvPr id="10" name="TextBox 9">
            <a:extLst>
              <a:ext uri="{FF2B5EF4-FFF2-40B4-BE49-F238E27FC236}">
                <a16:creationId xmlns:a16="http://schemas.microsoft.com/office/drawing/2014/main" id="{92E0E3B6-0EB9-413A-A168-003F33858C3F}"/>
              </a:ext>
            </a:extLst>
          </p:cNvPr>
          <p:cNvSpPr txBox="1"/>
          <p:nvPr/>
        </p:nvSpPr>
        <p:spPr>
          <a:xfrm>
            <a:off x="3089250" y="6377378"/>
            <a:ext cx="3454121" cy="369332"/>
          </a:xfrm>
          <a:prstGeom prst="rect">
            <a:avLst/>
          </a:prstGeom>
          <a:noFill/>
        </p:spPr>
        <p:txBody>
          <a:bodyPr wrap="square" rtlCol="0">
            <a:spAutoFit/>
          </a:bodyPr>
          <a:lstStyle/>
          <a:p>
            <a:pPr algn="ctr"/>
            <a:r>
              <a:rPr lang="en-AU" b="1" i="1" dirty="0"/>
              <a:t>Maximum drift for Managua</a:t>
            </a:r>
            <a:endParaRPr lang="en-GB" b="1" i="1" dirty="0"/>
          </a:p>
        </p:txBody>
      </p:sp>
      <p:sp>
        <p:nvSpPr>
          <p:cNvPr id="11" name="TextBox 10">
            <a:extLst>
              <a:ext uri="{FF2B5EF4-FFF2-40B4-BE49-F238E27FC236}">
                <a16:creationId xmlns:a16="http://schemas.microsoft.com/office/drawing/2014/main" id="{736A88A1-75B4-4A71-B27B-E3AE46F0C971}"/>
              </a:ext>
            </a:extLst>
          </p:cNvPr>
          <p:cNvSpPr txBox="1"/>
          <p:nvPr/>
        </p:nvSpPr>
        <p:spPr>
          <a:xfrm>
            <a:off x="7668906" y="6335522"/>
            <a:ext cx="3162517" cy="369332"/>
          </a:xfrm>
          <a:prstGeom prst="rect">
            <a:avLst/>
          </a:prstGeom>
          <a:noFill/>
        </p:spPr>
        <p:txBody>
          <a:bodyPr wrap="square" rtlCol="0">
            <a:spAutoFit/>
          </a:bodyPr>
          <a:lstStyle/>
          <a:p>
            <a:pPr algn="ctr"/>
            <a:r>
              <a:rPr lang="en-AU" b="1" i="1" dirty="0"/>
              <a:t>Maximum drift for </a:t>
            </a:r>
            <a:r>
              <a:rPr lang="en-AU" b="1" i="1" dirty="0" err="1"/>
              <a:t>Tabas</a:t>
            </a:r>
            <a:endParaRPr lang="en-GB" b="1" i="1" dirty="0"/>
          </a:p>
        </p:txBody>
      </p:sp>
    </p:spTree>
    <p:extLst>
      <p:ext uri="{BB962C8B-B14F-4D97-AF65-F5344CB8AC3E}">
        <p14:creationId xmlns:p14="http://schemas.microsoft.com/office/powerpoint/2010/main" val="146106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A756-B5CD-46C4-8BDE-95EF16CE39C4}"/>
              </a:ext>
            </a:extLst>
          </p:cNvPr>
          <p:cNvSpPr>
            <a:spLocks noGrp="1"/>
          </p:cNvSpPr>
          <p:nvPr>
            <p:ph type="title"/>
          </p:nvPr>
        </p:nvSpPr>
        <p:spPr>
          <a:xfrm>
            <a:off x="2592923" y="2414273"/>
            <a:ext cx="8911687" cy="1280890"/>
          </a:xfrm>
        </p:spPr>
        <p:txBody>
          <a:bodyPr/>
          <a:lstStyle/>
          <a:p>
            <a:pPr algn="ctr"/>
            <a:r>
              <a:rPr lang="en-AU" b="1" dirty="0">
                <a:effectLst>
                  <a:outerShdw blurRad="38100" dist="38100" dir="2700000" algn="tl">
                    <a:srgbClr val="000000">
                      <a:alpha val="43137"/>
                    </a:srgbClr>
                  </a:outerShdw>
                </a:effectLst>
              </a:rPr>
              <a:t>Result and Discussion</a:t>
            </a:r>
            <a:br>
              <a:rPr lang="en-AU" b="1" dirty="0">
                <a:effectLst>
                  <a:outerShdw blurRad="38100" dist="38100" dir="2700000" algn="tl">
                    <a:srgbClr val="000000">
                      <a:alpha val="43137"/>
                    </a:srgbClr>
                  </a:outerShdw>
                </a:effectLst>
              </a:rPr>
            </a:br>
            <a:r>
              <a:rPr lang="en-AU" sz="2800" b="1" i="1" dirty="0">
                <a:effectLst>
                  <a:outerShdw blurRad="38100" dist="38100" dir="2700000" algn="tl">
                    <a:srgbClr val="000000">
                      <a:alpha val="43137"/>
                    </a:srgbClr>
                  </a:outerShdw>
                </a:effectLst>
              </a:rPr>
              <a:t>Lateral Capacity</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956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6ACCD-8234-43C3-B3F0-B50338174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675" y="713031"/>
            <a:ext cx="3745636" cy="2520000"/>
          </a:xfrm>
          <a:prstGeom prst="rect">
            <a:avLst/>
          </a:prstGeom>
        </p:spPr>
      </p:pic>
      <p:pic>
        <p:nvPicPr>
          <p:cNvPr id="5" name="Picture 4">
            <a:extLst>
              <a:ext uri="{FF2B5EF4-FFF2-40B4-BE49-F238E27FC236}">
                <a16:creationId xmlns:a16="http://schemas.microsoft.com/office/drawing/2014/main" id="{D6E08C2F-A236-40F9-85A7-A0E878E1D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536" y="737507"/>
            <a:ext cx="3745636" cy="2520000"/>
          </a:xfrm>
          <a:prstGeom prst="rect">
            <a:avLst/>
          </a:prstGeom>
        </p:spPr>
      </p:pic>
      <p:pic>
        <p:nvPicPr>
          <p:cNvPr id="6" name="Picture 5">
            <a:extLst>
              <a:ext uri="{FF2B5EF4-FFF2-40B4-BE49-F238E27FC236}">
                <a16:creationId xmlns:a16="http://schemas.microsoft.com/office/drawing/2014/main" id="{A0674DDB-40B6-4EAD-AFA3-BB6B5006C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675" y="3624969"/>
            <a:ext cx="3745636" cy="2520000"/>
          </a:xfrm>
          <a:prstGeom prst="rect">
            <a:avLst/>
          </a:prstGeom>
        </p:spPr>
      </p:pic>
      <p:pic>
        <p:nvPicPr>
          <p:cNvPr id="7" name="Picture 6">
            <a:extLst>
              <a:ext uri="{FF2B5EF4-FFF2-40B4-BE49-F238E27FC236}">
                <a16:creationId xmlns:a16="http://schemas.microsoft.com/office/drawing/2014/main" id="{8803668E-3209-4596-B773-85E9CB024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4536" y="3600493"/>
            <a:ext cx="3745636" cy="2520000"/>
          </a:xfrm>
          <a:prstGeom prst="rect">
            <a:avLst/>
          </a:prstGeom>
        </p:spPr>
      </p:pic>
      <p:sp>
        <p:nvSpPr>
          <p:cNvPr id="8" name="TextBox 7">
            <a:extLst>
              <a:ext uri="{FF2B5EF4-FFF2-40B4-BE49-F238E27FC236}">
                <a16:creationId xmlns:a16="http://schemas.microsoft.com/office/drawing/2014/main" id="{FB8DD462-E1B8-4952-BCCA-4FE2FFB42DC2}"/>
              </a:ext>
            </a:extLst>
          </p:cNvPr>
          <p:cNvSpPr txBox="1"/>
          <p:nvPr/>
        </p:nvSpPr>
        <p:spPr>
          <a:xfrm>
            <a:off x="3375234" y="3257941"/>
            <a:ext cx="3162517" cy="369332"/>
          </a:xfrm>
          <a:prstGeom prst="rect">
            <a:avLst/>
          </a:prstGeom>
          <a:noFill/>
        </p:spPr>
        <p:txBody>
          <a:bodyPr wrap="square" rtlCol="0">
            <a:spAutoFit/>
          </a:bodyPr>
          <a:lstStyle/>
          <a:p>
            <a:pPr algn="ctr"/>
            <a:r>
              <a:rPr lang="en-AU" b="1" i="1" dirty="0"/>
              <a:t>SS1</a:t>
            </a:r>
            <a:endParaRPr lang="en-GB" b="1" i="1" dirty="0"/>
          </a:p>
        </p:txBody>
      </p:sp>
      <p:sp>
        <p:nvSpPr>
          <p:cNvPr id="9" name="TextBox 8">
            <a:extLst>
              <a:ext uri="{FF2B5EF4-FFF2-40B4-BE49-F238E27FC236}">
                <a16:creationId xmlns:a16="http://schemas.microsoft.com/office/drawing/2014/main" id="{535178BD-A5CA-4D4B-8493-B514AC1E53EF}"/>
              </a:ext>
            </a:extLst>
          </p:cNvPr>
          <p:cNvSpPr txBox="1"/>
          <p:nvPr/>
        </p:nvSpPr>
        <p:spPr>
          <a:xfrm>
            <a:off x="7556096" y="3257941"/>
            <a:ext cx="3162517" cy="369332"/>
          </a:xfrm>
          <a:prstGeom prst="rect">
            <a:avLst/>
          </a:prstGeom>
          <a:noFill/>
        </p:spPr>
        <p:txBody>
          <a:bodyPr wrap="square" rtlCol="0">
            <a:spAutoFit/>
          </a:bodyPr>
          <a:lstStyle/>
          <a:p>
            <a:pPr algn="ctr"/>
            <a:r>
              <a:rPr lang="en-AU" b="1" i="1" dirty="0"/>
              <a:t>SS2</a:t>
            </a:r>
            <a:endParaRPr lang="en-GB" b="1" i="1" dirty="0"/>
          </a:p>
        </p:txBody>
      </p:sp>
      <p:sp>
        <p:nvSpPr>
          <p:cNvPr id="10" name="TextBox 9">
            <a:extLst>
              <a:ext uri="{FF2B5EF4-FFF2-40B4-BE49-F238E27FC236}">
                <a16:creationId xmlns:a16="http://schemas.microsoft.com/office/drawing/2014/main" id="{05259EAB-C6D2-4DCA-83BE-5A8F856796B5}"/>
              </a:ext>
            </a:extLst>
          </p:cNvPr>
          <p:cNvSpPr txBox="1"/>
          <p:nvPr/>
        </p:nvSpPr>
        <p:spPr>
          <a:xfrm>
            <a:off x="3375233" y="6183674"/>
            <a:ext cx="3162517" cy="369332"/>
          </a:xfrm>
          <a:prstGeom prst="rect">
            <a:avLst/>
          </a:prstGeom>
          <a:noFill/>
        </p:spPr>
        <p:txBody>
          <a:bodyPr wrap="square" rtlCol="0">
            <a:spAutoFit/>
          </a:bodyPr>
          <a:lstStyle/>
          <a:p>
            <a:pPr algn="ctr"/>
            <a:r>
              <a:rPr lang="en-AU" b="1" i="1" dirty="0"/>
              <a:t>SS3</a:t>
            </a:r>
            <a:endParaRPr lang="en-GB" b="1" i="1" dirty="0"/>
          </a:p>
        </p:txBody>
      </p:sp>
      <p:sp>
        <p:nvSpPr>
          <p:cNvPr id="11" name="TextBox 10">
            <a:extLst>
              <a:ext uri="{FF2B5EF4-FFF2-40B4-BE49-F238E27FC236}">
                <a16:creationId xmlns:a16="http://schemas.microsoft.com/office/drawing/2014/main" id="{0D8C259A-6815-4866-BD3E-91E6D9E73D89}"/>
              </a:ext>
            </a:extLst>
          </p:cNvPr>
          <p:cNvSpPr txBox="1"/>
          <p:nvPr/>
        </p:nvSpPr>
        <p:spPr>
          <a:xfrm>
            <a:off x="7556096" y="6183674"/>
            <a:ext cx="3162517" cy="369332"/>
          </a:xfrm>
          <a:prstGeom prst="rect">
            <a:avLst/>
          </a:prstGeom>
          <a:noFill/>
        </p:spPr>
        <p:txBody>
          <a:bodyPr wrap="square" rtlCol="0">
            <a:spAutoFit/>
          </a:bodyPr>
          <a:lstStyle/>
          <a:p>
            <a:pPr algn="ctr"/>
            <a:r>
              <a:rPr lang="en-AU" b="1" i="1" dirty="0"/>
              <a:t>SS4</a:t>
            </a:r>
            <a:endParaRPr lang="en-GB" b="1" i="1" dirty="0"/>
          </a:p>
        </p:txBody>
      </p:sp>
    </p:spTree>
    <p:extLst>
      <p:ext uri="{BB962C8B-B14F-4D97-AF65-F5344CB8AC3E}">
        <p14:creationId xmlns:p14="http://schemas.microsoft.com/office/powerpoint/2010/main" val="197111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D1AE-A2F3-4677-B48C-92A614263BB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Conclusion</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527AFF3-C5A9-4CA5-B727-E2BBF7F26DCF}"/>
              </a:ext>
            </a:extLst>
          </p:cNvPr>
          <p:cNvSpPr>
            <a:spLocks noGrp="1"/>
          </p:cNvSpPr>
          <p:nvPr>
            <p:ph idx="1"/>
          </p:nvPr>
        </p:nvSpPr>
        <p:spPr/>
        <p:txBody>
          <a:bodyPr>
            <a:normAutofit fontScale="92500"/>
          </a:bodyPr>
          <a:lstStyle/>
          <a:p>
            <a:pPr lvl="0" algn="just"/>
            <a:r>
              <a:rPr lang="en-AU" dirty="0"/>
              <a:t>The soft-story affect the lateral capacity of the reinforced concrete building. It is observed that the increasing height of the first story results in decreasing peak value of base shear in pushover curve for all building models.</a:t>
            </a:r>
            <a:endParaRPr lang="en-GB" b="1" dirty="0"/>
          </a:p>
          <a:p>
            <a:pPr lvl="0" algn="just"/>
            <a:r>
              <a:rPr lang="en-AU" dirty="0"/>
              <a:t>Base column strengthened with FRP and near mounted surface system is noticed not efficient in strengthening the structure. More numbers of NSM bars and layers of CFRP may be required for the strengthening method to be applicable. Furthermore, providing the FRP jacket not only at the base column may also be considered.</a:t>
            </a:r>
            <a:endParaRPr lang="en-GB" dirty="0"/>
          </a:p>
          <a:p>
            <a:pPr lvl="0" algn="just"/>
            <a:r>
              <a:rPr lang="en-AU" dirty="0"/>
              <a:t>Steel jacketing techniques shows efficiency in increasing structure lateral stiffness and decreasing the nonlinear response under earthquake excitation.</a:t>
            </a:r>
            <a:endParaRPr lang="en-GB" dirty="0"/>
          </a:p>
          <a:p>
            <a:pPr lvl="0" algn="just"/>
            <a:r>
              <a:rPr lang="en-AU" dirty="0"/>
              <a:t>Effectiveness of strengthened column varies under different ground motions. It is recommended to perform reliability analysis for future research.</a:t>
            </a:r>
            <a:endParaRPr lang="en-GB" dirty="0"/>
          </a:p>
        </p:txBody>
      </p:sp>
    </p:spTree>
    <p:extLst>
      <p:ext uri="{BB962C8B-B14F-4D97-AF65-F5344CB8AC3E}">
        <p14:creationId xmlns:p14="http://schemas.microsoft.com/office/powerpoint/2010/main" val="409810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FFE-052F-4900-989A-9C63E8F518EA}"/>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Introduction</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648A482-7622-4BAC-BD5F-281E8704FB91}"/>
              </a:ext>
            </a:extLst>
          </p:cNvPr>
          <p:cNvSpPr>
            <a:spLocks noGrp="1"/>
          </p:cNvSpPr>
          <p:nvPr>
            <p:ph idx="1"/>
          </p:nvPr>
        </p:nvSpPr>
        <p:spPr>
          <a:xfrm>
            <a:off x="2589212" y="1378857"/>
            <a:ext cx="8915400" cy="4855033"/>
          </a:xfrm>
        </p:spPr>
        <p:txBody>
          <a:bodyPr>
            <a:normAutofit/>
          </a:bodyPr>
          <a:lstStyle/>
          <a:p>
            <a:r>
              <a:rPr lang="en-GB" dirty="0"/>
              <a:t>Soft-story failure mechanism occurred due to seismic excitation as reported in Indonesia.</a:t>
            </a:r>
          </a:p>
          <a:p>
            <a:endParaRPr lang="en-AU" dirty="0"/>
          </a:p>
          <a:p>
            <a:endParaRPr lang="en-AU" dirty="0"/>
          </a:p>
          <a:p>
            <a:pPr marL="3657600" lvl="8" indent="0">
              <a:buNone/>
            </a:pPr>
            <a:r>
              <a:rPr lang="en-AU" i="1" dirty="0"/>
              <a:t>Padang (2007)</a:t>
            </a:r>
          </a:p>
          <a:p>
            <a:endParaRPr lang="en-AU" dirty="0"/>
          </a:p>
          <a:p>
            <a:endParaRPr lang="en-AU" dirty="0"/>
          </a:p>
          <a:p>
            <a:endParaRPr lang="en-AU" dirty="0"/>
          </a:p>
          <a:p>
            <a:endParaRPr lang="en-GB" dirty="0"/>
          </a:p>
          <a:p>
            <a:r>
              <a:rPr lang="en-GB" dirty="0"/>
              <a:t>The soft-story mechanism occurs when the stiffness of one story is much less than the adjacent story stiffness.</a:t>
            </a:r>
          </a:p>
          <a:p>
            <a:r>
              <a:rPr lang="en-GB" dirty="0"/>
              <a:t>The structure with higher soft-story level was found to be more vulnerable in moderate to high intensity earthquake.</a:t>
            </a:r>
          </a:p>
          <a:p>
            <a:endParaRPr lang="en-GB" dirty="0"/>
          </a:p>
        </p:txBody>
      </p:sp>
      <p:pic>
        <p:nvPicPr>
          <p:cNvPr id="5" name="Picture 4" descr="Screen Clipping">
            <a:extLst>
              <a:ext uri="{FF2B5EF4-FFF2-40B4-BE49-F238E27FC236}">
                <a16:creationId xmlns:a16="http://schemas.microsoft.com/office/drawing/2014/main" id="{B8217B95-2A65-450F-A714-C31D77D5D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06" y="2214393"/>
            <a:ext cx="3000794" cy="2429214"/>
          </a:xfrm>
          <a:prstGeom prst="rect">
            <a:avLst/>
          </a:prstGeom>
        </p:spPr>
      </p:pic>
    </p:spTree>
    <p:extLst>
      <p:ext uri="{BB962C8B-B14F-4D97-AF65-F5344CB8AC3E}">
        <p14:creationId xmlns:p14="http://schemas.microsoft.com/office/powerpoint/2010/main" val="417995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72CD-D672-4A92-8E07-9502144040D3}"/>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References</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7D8B0EE-9E63-4094-AEFE-E249653B8A02}"/>
              </a:ext>
            </a:extLst>
          </p:cNvPr>
          <p:cNvSpPr>
            <a:spLocks noGrp="1"/>
          </p:cNvSpPr>
          <p:nvPr>
            <p:ph idx="1"/>
          </p:nvPr>
        </p:nvSpPr>
        <p:spPr>
          <a:xfrm>
            <a:off x="2589212" y="1596980"/>
            <a:ext cx="8915400" cy="4919730"/>
          </a:xfrm>
        </p:spPr>
        <p:txBody>
          <a:bodyPr>
            <a:normAutofit fontScale="62500" lnSpcReduction="20000"/>
          </a:bodyPr>
          <a:lstStyle/>
          <a:p>
            <a:pPr lvl="0">
              <a:buFont typeface="+mj-lt"/>
              <a:buAutoNum type="arabicPeriod"/>
            </a:pPr>
            <a:r>
              <a:rPr lang="en-GB" dirty="0" err="1"/>
              <a:t>Campione</a:t>
            </a:r>
            <a:r>
              <a:rPr lang="en-GB" dirty="0"/>
              <a:t> G, </a:t>
            </a:r>
            <a:r>
              <a:rPr lang="en-GB" dirty="0" err="1"/>
              <a:t>Cavaleri</a:t>
            </a:r>
            <a:r>
              <a:rPr lang="en-GB" dirty="0"/>
              <a:t> L, Di Trapani F, </a:t>
            </a:r>
            <a:r>
              <a:rPr lang="en-GB" dirty="0" err="1"/>
              <a:t>Ferrotto</a:t>
            </a:r>
            <a:r>
              <a:rPr lang="en-GB" dirty="0"/>
              <a:t> M F, Macaluso G, &amp; </a:t>
            </a:r>
            <a:r>
              <a:rPr lang="en-GB" dirty="0" err="1"/>
              <a:t>Papia</a:t>
            </a:r>
            <a:r>
              <a:rPr lang="en-GB" dirty="0"/>
              <a:t> M (2015) Modelling steel jacketed RC columns: Remarks by experimental-numerical comparisons </a:t>
            </a:r>
            <a:r>
              <a:rPr lang="en-GB" i="1" dirty="0"/>
              <a:t>In </a:t>
            </a:r>
            <a:r>
              <a:rPr lang="en-GB" i="1" dirty="0" err="1"/>
              <a:t>OpenSees</a:t>
            </a:r>
            <a:r>
              <a:rPr lang="en-GB" i="1" dirty="0"/>
              <a:t> Days, 2nd Italian Conference</a:t>
            </a:r>
            <a:r>
              <a:rPr lang="en-GB" dirty="0"/>
              <a:t> (pp. 10-11).</a:t>
            </a:r>
          </a:p>
          <a:p>
            <a:pPr lvl="0">
              <a:buFont typeface="+mj-lt"/>
              <a:buAutoNum type="arabicPeriod"/>
            </a:pPr>
            <a:r>
              <a:rPr lang="en-GB" dirty="0"/>
              <a:t>FEMA 440 (2005) Improvement of nonlinear static seismic analysis procedures </a:t>
            </a:r>
            <a:r>
              <a:rPr lang="en-GB" i="1" dirty="0"/>
              <a:t>FEMA-440</a:t>
            </a:r>
            <a:r>
              <a:rPr lang="en-GB" dirty="0"/>
              <a:t>, Redwood City.</a:t>
            </a:r>
          </a:p>
          <a:p>
            <a:pPr lvl="0">
              <a:buFont typeface="+mj-lt"/>
              <a:buAutoNum type="arabicPeriod"/>
            </a:pPr>
            <a:r>
              <a:rPr lang="en-GB" dirty="0" err="1"/>
              <a:t>Franchin</a:t>
            </a:r>
            <a:r>
              <a:rPr lang="en-GB" dirty="0"/>
              <a:t> P, A O L O, &amp; Pinto P E (2007, April) </a:t>
            </a:r>
            <a:r>
              <a:rPr lang="en-GB" dirty="0" err="1"/>
              <a:t>Transitability</a:t>
            </a:r>
            <a:r>
              <a:rPr lang="en-GB" dirty="0"/>
              <a:t> of mainshock-damaged bridges </a:t>
            </a:r>
            <a:r>
              <a:rPr lang="en-GB" i="1" dirty="0"/>
              <a:t>In Proc. 1st joint US Italy workshop on seismic design of bridges</a:t>
            </a:r>
            <a:r>
              <a:rPr lang="en-GB" dirty="0"/>
              <a:t> Pavia, Italy: </a:t>
            </a:r>
            <a:r>
              <a:rPr lang="en-GB" dirty="0" err="1"/>
              <a:t>IUSSPress</a:t>
            </a:r>
            <a:r>
              <a:rPr lang="en-GB" dirty="0"/>
              <a:t>. </a:t>
            </a:r>
          </a:p>
          <a:p>
            <a:pPr lvl="0">
              <a:buFont typeface="+mj-lt"/>
              <a:buAutoNum type="arabicPeriod"/>
            </a:pPr>
            <a:r>
              <a:rPr lang="en-GB" dirty="0"/>
              <a:t>Furtado A, Rodrigues H, Varum H, &amp; Costa A (2017) Evaluation of different strengthening techniques’ efficiency for a soft storey building </a:t>
            </a:r>
            <a:r>
              <a:rPr lang="en-GB" i="1" dirty="0"/>
              <a:t>European Journal of Environmental and Civil Engineering</a:t>
            </a:r>
            <a:r>
              <a:rPr lang="en-GB" dirty="0"/>
              <a:t>, 21(4), 371-388.</a:t>
            </a:r>
          </a:p>
          <a:p>
            <a:pPr lvl="0">
              <a:buFont typeface="+mj-lt"/>
              <a:buAutoNum type="arabicPeriod"/>
            </a:pPr>
            <a:r>
              <a:rPr lang="en-GB" dirty="0"/>
              <a:t>Garcia R, </a:t>
            </a:r>
            <a:r>
              <a:rPr lang="en-GB" dirty="0" err="1"/>
              <a:t>Hajirasouliha</a:t>
            </a:r>
            <a:r>
              <a:rPr lang="en-GB" dirty="0"/>
              <a:t> I, &amp; </a:t>
            </a:r>
            <a:r>
              <a:rPr lang="en-GB" dirty="0" err="1"/>
              <a:t>Pilakoutas</a:t>
            </a:r>
            <a:r>
              <a:rPr lang="en-GB" dirty="0"/>
              <a:t> K (2010) Seismic behaviour of deficient RC frames strengthened with CFRP composites </a:t>
            </a:r>
            <a:r>
              <a:rPr lang="en-GB" i="1" dirty="0"/>
              <a:t>Engineering Structures</a:t>
            </a:r>
            <a:r>
              <a:rPr lang="en-GB" dirty="0"/>
              <a:t>, 32(10), 3075-3085.</a:t>
            </a:r>
          </a:p>
          <a:p>
            <a:pPr lvl="0">
              <a:buFont typeface="+mj-lt"/>
              <a:buAutoNum type="arabicPeriod"/>
            </a:pPr>
            <a:r>
              <a:rPr lang="en-GB" dirty="0" err="1"/>
              <a:t>Ghobarah</a:t>
            </a:r>
            <a:r>
              <a:rPr lang="en-GB" dirty="0"/>
              <a:t> A, </a:t>
            </a:r>
            <a:r>
              <a:rPr lang="en-GB" dirty="0" err="1"/>
              <a:t>Saatcioglu</a:t>
            </a:r>
            <a:r>
              <a:rPr lang="en-GB" dirty="0"/>
              <a:t> M, &amp; </a:t>
            </a:r>
            <a:r>
              <a:rPr lang="en-GB" dirty="0" err="1"/>
              <a:t>Nistor</a:t>
            </a:r>
            <a:r>
              <a:rPr lang="en-GB" dirty="0"/>
              <a:t> I (2006) The impact of the 26 December 2004 earthquake and tsunami on structures and infrastructure </a:t>
            </a:r>
            <a:r>
              <a:rPr lang="en-GB" i="1" dirty="0"/>
              <a:t>Engineering structures</a:t>
            </a:r>
            <a:r>
              <a:rPr lang="en-GB" dirty="0"/>
              <a:t>, 28(2), 312-326.</a:t>
            </a:r>
          </a:p>
          <a:p>
            <a:pPr lvl="0">
              <a:buFont typeface="+mj-lt"/>
              <a:buAutoNum type="arabicPeriod"/>
            </a:pPr>
            <a:r>
              <a:rPr lang="en-GB" dirty="0" err="1"/>
              <a:t>Mander</a:t>
            </a:r>
            <a:r>
              <a:rPr lang="en-GB" dirty="0"/>
              <a:t> J B, Priestley M J, &amp; Park R (1988) Theoretical stress-strain model for confined concrete </a:t>
            </a:r>
            <a:r>
              <a:rPr lang="en-GB" i="1" dirty="0"/>
              <a:t>Journal of structural engineering</a:t>
            </a:r>
            <a:r>
              <a:rPr lang="en-GB" dirty="0"/>
              <a:t>, </a:t>
            </a:r>
            <a:r>
              <a:rPr lang="en-GB" i="1" dirty="0"/>
              <a:t>114</a:t>
            </a:r>
            <a:r>
              <a:rPr lang="en-GB" dirty="0"/>
              <a:t>(8), 1804-1826. </a:t>
            </a:r>
          </a:p>
          <a:p>
            <a:pPr lvl="0">
              <a:buFont typeface="+mj-lt"/>
              <a:buAutoNum type="arabicPeriod"/>
            </a:pPr>
            <a:r>
              <a:rPr lang="en-GB" dirty="0"/>
              <a:t>McKenna F, Fenves G L, &amp; Scott M H (2000) Open system for earthquake engineering simulation </a:t>
            </a:r>
            <a:r>
              <a:rPr lang="en-GB" i="1" dirty="0"/>
              <a:t>University of California, Berkeley, CA</a:t>
            </a:r>
            <a:r>
              <a:rPr lang="en-GB" dirty="0"/>
              <a:t>. </a:t>
            </a:r>
          </a:p>
          <a:p>
            <a:pPr lvl="0">
              <a:buFont typeface="+mj-lt"/>
              <a:buAutoNum type="arabicPeriod"/>
            </a:pPr>
            <a:r>
              <a:rPr lang="en-GB" dirty="0" err="1"/>
              <a:t>Montuori</a:t>
            </a:r>
            <a:r>
              <a:rPr lang="en-GB" dirty="0"/>
              <a:t> R, &amp; </a:t>
            </a:r>
            <a:r>
              <a:rPr lang="en-GB" dirty="0" err="1"/>
              <a:t>Piluso</a:t>
            </a:r>
            <a:r>
              <a:rPr lang="en-GB" dirty="0"/>
              <a:t> V (2009) Reinforced concrete columns strengthened with angles and battens subjected to eccentric load </a:t>
            </a:r>
            <a:r>
              <a:rPr lang="en-GB" i="1" dirty="0"/>
              <a:t>Engineering Structures</a:t>
            </a:r>
            <a:r>
              <a:rPr lang="en-GB" dirty="0"/>
              <a:t>, 31(2), 539-550.</a:t>
            </a:r>
          </a:p>
          <a:p>
            <a:pPr lvl="0">
              <a:buFont typeface="+mj-lt"/>
              <a:buAutoNum type="arabicPeriod"/>
            </a:pPr>
            <a:r>
              <a:rPr lang="en-GB" dirty="0"/>
              <a:t>Rajeev P, &amp; </a:t>
            </a:r>
            <a:r>
              <a:rPr lang="en-GB" dirty="0" err="1"/>
              <a:t>Tesfamariam</a:t>
            </a:r>
            <a:r>
              <a:rPr lang="en-GB" dirty="0"/>
              <a:t> S (2012) Seismic fragilities for reinforced concrete buildings with consideration of irregularities </a:t>
            </a:r>
            <a:r>
              <a:rPr lang="en-GB" i="1" dirty="0"/>
              <a:t>Structural Safety</a:t>
            </a:r>
            <a:r>
              <a:rPr lang="en-GB" dirty="0"/>
              <a:t>, 39, 1-13.</a:t>
            </a:r>
          </a:p>
          <a:p>
            <a:pPr lvl="0">
              <a:buFont typeface="+mj-lt"/>
              <a:buAutoNum type="arabicPeriod"/>
            </a:pPr>
            <a:r>
              <a:rPr lang="en-GB" dirty="0" err="1"/>
              <a:t>Seifi</a:t>
            </a:r>
            <a:r>
              <a:rPr lang="en-GB" dirty="0"/>
              <a:t> A, Hosseini A, </a:t>
            </a:r>
            <a:r>
              <a:rPr lang="en-GB" dirty="0" err="1"/>
              <a:t>Marefat</a:t>
            </a:r>
            <a:r>
              <a:rPr lang="en-GB" dirty="0"/>
              <a:t> M S, &amp; </a:t>
            </a:r>
            <a:r>
              <a:rPr lang="en-GB" dirty="0" err="1"/>
              <a:t>Zareian</a:t>
            </a:r>
            <a:r>
              <a:rPr lang="en-GB" dirty="0"/>
              <a:t> M S (2017) Improving seismic performance of old-type RC frames using NSM technique and FRP jackets </a:t>
            </a:r>
            <a:r>
              <a:rPr lang="en-GB" i="1" dirty="0"/>
              <a:t>Engineering Structures</a:t>
            </a:r>
            <a:r>
              <a:rPr lang="en-GB" dirty="0"/>
              <a:t>, 147, 705-723.</a:t>
            </a:r>
          </a:p>
          <a:p>
            <a:pPr lvl="0">
              <a:buFont typeface="+mj-lt"/>
              <a:buAutoNum type="arabicPeriod"/>
            </a:pPr>
            <a:r>
              <a:rPr lang="en-GB" dirty="0"/>
              <a:t>SNI-1726 (2012) Indonesian seismic code for Buildings and other structures.</a:t>
            </a:r>
          </a:p>
          <a:p>
            <a:pPr lvl="0">
              <a:buFont typeface="+mj-lt"/>
              <a:buAutoNum type="arabicPeriod"/>
            </a:pPr>
            <a:r>
              <a:rPr lang="en-GB" dirty="0" err="1"/>
              <a:t>Sezen</a:t>
            </a:r>
            <a:r>
              <a:rPr lang="en-GB" dirty="0"/>
              <a:t>, H. (2008). Shear deformation model for reinforced concrete columns. </a:t>
            </a:r>
            <a:r>
              <a:rPr lang="en-GB" i="1" dirty="0"/>
              <a:t>Structural Engineering and Mechanics</a:t>
            </a:r>
            <a:r>
              <a:rPr lang="en-GB" dirty="0"/>
              <a:t>, </a:t>
            </a:r>
            <a:r>
              <a:rPr lang="en-GB" i="1" dirty="0"/>
              <a:t>28</a:t>
            </a:r>
            <a:r>
              <a:rPr lang="en-GB" dirty="0"/>
              <a:t>(1), 39-52.</a:t>
            </a:r>
          </a:p>
        </p:txBody>
      </p:sp>
    </p:spTree>
    <p:extLst>
      <p:ext uri="{BB962C8B-B14F-4D97-AF65-F5344CB8AC3E}">
        <p14:creationId xmlns:p14="http://schemas.microsoft.com/office/powerpoint/2010/main" val="123026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A2D2D-6A25-4965-ADA7-BF7335E08B0F}"/>
              </a:ext>
            </a:extLst>
          </p:cNvPr>
          <p:cNvSpPr>
            <a:spLocks noGrp="1"/>
          </p:cNvSpPr>
          <p:nvPr>
            <p:ph type="ctrTitle"/>
          </p:nvPr>
        </p:nvSpPr>
        <p:spPr/>
        <p:txBody>
          <a:bodyPr/>
          <a:lstStyle/>
          <a:p>
            <a:r>
              <a:rPr lang="en-AU" b="1" dirty="0">
                <a:effectLst>
                  <a:outerShdw blurRad="38100" dist="38100" dir="2700000" algn="tl">
                    <a:srgbClr val="000000">
                      <a:alpha val="43137"/>
                    </a:srgbClr>
                  </a:outerShdw>
                </a:effectLst>
              </a:rPr>
              <a:t>Thank You</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985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C8A6-F2E9-49FA-8E15-D7EEFC379794}"/>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Soft-Story Column-Jacketing Retrofitting Method</a:t>
            </a:r>
            <a:endParaRPr lang="en-GB" b="1" dirty="0">
              <a:effectLst>
                <a:outerShdw blurRad="38100" dist="38100" dir="2700000" algn="tl">
                  <a:srgbClr val="000000">
                    <a:alpha val="43137"/>
                  </a:srgbClr>
                </a:outerShdw>
              </a:effectLst>
            </a:endParaRPr>
          </a:p>
        </p:txBody>
      </p:sp>
      <p:sp>
        <p:nvSpPr>
          <p:cNvPr id="8" name="AutoShape 2" descr="https://ars-els-cdn-com.ezproxy.lib.swin.edu.au/content/image/1-s2.0-S0141029617308763-gr2_lrg.jpg">
            <a:extLst>
              <a:ext uri="{FF2B5EF4-FFF2-40B4-BE49-F238E27FC236}">
                <a16:creationId xmlns:a16="http://schemas.microsoft.com/office/drawing/2014/main" id="{C28461FC-12D1-4B15-89F5-8169502A42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Screen Clipping">
            <a:extLst>
              <a:ext uri="{FF2B5EF4-FFF2-40B4-BE49-F238E27FC236}">
                <a16:creationId xmlns:a16="http://schemas.microsoft.com/office/drawing/2014/main" id="{4F6F4881-ADF7-47DB-9EFF-CE9270DF3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850" y="2149698"/>
            <a:ext cx="4911147" cy="3569622"/>
          </a:xfrm>
          <a:prstGeom prst="rect">
            <a:avLst/>
          </a:prstGeom>
        </p:spPr>
      </p:pic>
      <p:sp>
        <p:nvSpPr>
          <p:cNvPr id="11" name="TextBox 10">
            <a:extLst>
              <a:ext uri="{FF2B5EF4-FFF2-40B4-BE49-F238E27FC236}">
                <a16:creationId xmlns:a16="http://schemas.microsoft.com/office/drawing/2014/main" id="{CA0EAD09-1C39-4C93-95B7-87C6DD27D525}"/>
              </a:ext>
            </a:extLst>
          </p:cNvPr>
          <p:cNvSpPr txBox="1"/>
          <p:nvPr/>
        </p:nvSpPr>
        <p:spPr>
          <a:xfrm>
            <a:off x="3245476" y="5988676"/>
            <a:ext cx="2537138" cy="646331"/>
          </a:xfrm>
          <a:prstGeom prst="rect">
            <a:avLst/>
          </a:prstGeom>
          <a:noFill/>
        </p:spPr>
        <p:txBody>
          <a:bodyPr wrap="square" rtlCol="0">
            <a:spAutoFit/>
          </a:bodyPr>
          <a:lstStyle/>
          <a:p>
            <a:pPr algn="ctr"/>
            <a:r>
              <a:rPr lang="en-AU" dirty="0"/>
              <a:t>Steel Jacketing</a:t>
            </a:r>
            <a:r>
              <a:rPr lang="en-GB" dirty="0"/>
              <a:t> </a:t>
            </a:r>
          </a:p>
          <a:p>
            <a:pPr algn="ctr"/>
            <a:r>
              <a:rPr lang="en-GB" dirty="0"/>
              <a:t>[9]</a:t>
            </a:r>
            <a:endParaRPr lang="en-AU" dirty="0"/>
          </a:p>
        </p:txBody>
      </p:sp>
      <p:sp>
        <p:nvSpPr>
          <p:cNvPr id="12" name="TextBox 11">
            <a:extLst>
              <a:ext uri="{FF2B5EF4-FFF2-40B4-BE49-F238E27FC236}">
                <a16:creationId xmlns:a16="http://schemas.microsoft.com/office/drawing/2014/main" id="{C568D984-2116-4BF0-A650-A7965CFD2349}"/>
              </a:ext>
            </a:extLst>
          </p:cNvPr>
          <p:cNvSpPr txBox="1"/>
          <p:nvPr/>
        </p:nvSpPr>
        <p:spPr>
          <a:xfrm>
            <a:off x="7962854" y="5850176"/>
            <a:ext cx="2537138" cy="923330"/>
          </a:xfrm>
          <a:prstGeom prst="rect">
            <a:avLst/>
          </a:prstGeom>
          <a:noFill/>
        </p:spPr>
        <p:txBody>
          <a:bodyPr wrap="square" rtlCol="0">
            <a:spAutoFit/>
          </a:bodyPr>
          <a:lstStyle/>
          <a:p>
            <a:pPr algn="ctr"/>
            <a:r>
              <a:rPr lang="en-AU" dirty="0"/>
              <a:t>FRP + NSM composite</a:t>
            </a:r>
          </a:p>
          <a:p>
            <a:pPr algn="ctr"/>
            <a:r>
              <a:rPr lang="en-GB" dirty="0"/>
              <a:t>[11]</a:t>
            </a:r>
            <a:endParaRPr lang="en-AU" dirty="0"/>
          </a:p>
        </p:txBody>
      </p:sp>
      <p:pic>
        <p:nvPicPr>
          <p:cNvPr id="14" name="Picture 13">
            <a:extLst>
              <a:ext uri="{FF2B5EF4-FFF2-40B4-BE49-F238E27FC236}">
                <a16:creationId xmlns:a16="http://schemas.microsoft.com/office/drawing/2014/main" id="{B124B2FF-69B2-4C9C-B2D7-C05BA907D31A}"/>
              </a:ext>
            </a:extLst>
          </p:cNvPr>
          <p:cNvPicPr>
            <a:picLocks noChangeAspect="1"/>
          </p:cNvPicPr>
          <p:nvPr/>
        </p:nvPicPr>
        <p:blipFill>
          <a:blip r:embed="rId3"/>
          <a:stretch>
            <a:fillRect/>
          </a:stretch>
        </p:blipFill>
        <p:spPr>
          <a:xfrm>
            <a:off x="2351870" y="2387884"/>
            <a:ext cx="3857558" cy="3117908"/>
          </a:xfrm>
          <a:prstGeom prst="rect">
            <a:avLst/>
          </a:prstGeom>
        </p:spPr>
      </p:pic>
    </p:spTree>
    <p:extLst>
      <p:ext uri="{BB962C8B-B14F-4D97-AF65-F5344CB8AC3E}">
        <p14:creationId xmlns:p14="http://schemas.microsoft.com/office/powerpoint/2010/main" val="345498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C023-986C-4606-A4B9-889D603B5BC6}"/>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Case Study</a:t>
            </a:r>
            <a:endParaRPr lang="en-GB" b="1" dirty="0">
              <a:effectLst>
                <a:outerShdw blurRad="38100" dist="38100" dir="2700000" algn="tl">
                  <a:srgbClr val="000000">
                    <a:alpha val="43137"/>
                  </a:srgbClr>
                </a:outerShdw>
              </a:effectLst>
            </a:endParaRPr>
          </a:p>
        </p:txBody>
      </p:sp>
      <p:grpSp>
        <p:nvGrpSpPr>
          <p:cNvPr id="4" name="Canvas 3">
            <a:extLst>
              <a:ext uri="{FF2B5EF4-FFF2-40B4-BE49-F238E27FC236}">
                <a16:creationId xmlns:a16="http://schemas.microsoft.com/office/drawing/2014/main" id="{AEB4CB15-7000-42CC-B9E2-377F3A3329DC}"/>
              </a:ext>
            </a:extLst>
          </p:cNvPr>
          <p:cNvGrpSpPr/>
          <p:nvPr/>
        </p:nvGrpSpPr>
        <p:grpSpPr>
          <a:xfrm>
            <a:off x="3541572" y="1468550"/>
            <a:ext cx="7963040" cy="4765339"/>
            <a:chOff x="0" y="0"/>
            <a:chExt cx="4536440" cy="2638425"/>
          </a:xfrm>
        </p:grpSpPr>
        <p:sp>
          <p:nvSpPr>
            <p:cNvPr id="5" name="Rectangle 4">
              <a:extLst>
                <a:ext uri="{FF2B5EF4-FFF2-40B4-BE49-F238E27FC236}">
                  <a16:creationId xmlns:a16="http://schemas.microsoft.com/office/drawing/2014/main" id="{BEE9F82D-8DBC-4150-BF70-770F5A607896}"/>
                </a:ext>
              </a:extLst>
            </p:cNvPr>
            <p:cNvSpPr/>
            <p:nvPr/>
          </p:nvSpPr>
          <p:spPr>
            <a:xfrm>
              <a:off x="0" y="0"/>
              <a:ext cx="4536440" cy="2638425"/>
            </a:xfrm>
            <a:prstGeom prst="rect">
              <a:avLst/>
            </a:prstGeom>
          </p:spPr>
        </p:sp>
        <p:pic>
          <p:nvPicPr>
            <p:cNvPr id="6" name="Picture 5">
              <a:extLst>
                <a:ext uri="{FF2B5EF4-FFF2-40B4-BE49-F238E27FC236}">
                  <a16:creationId xmlns:a16="http://schemas.microsoft.com/office/drawing/2014/main" id="{59E61124-BD1D-471B-9E8A-838760EE55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7589"/>
            <a:stretch/>
          </p:blipFill>
          <p:spPr>
            <a:xfrm>
              <a:off x="81721" y="36633"/>
              <a:ext cx="4454719" cy="2449392"/>
            </a:xfrm>
            <a:prstGeom prst="rect">
              <a:avLst/>
            </a:prstGeom>
          </p:spPr>
        </p:pic>
        <p:sp>
          <p:nvSpPr>
            <p:cNvPr id="7" name="Text Box 2">
              <a:extLst>
                <a:ext uri="{FF2B5EF4-FFF2-40B4-BE49-F238E27FC236}">
                  <a16:creationId xmlns:a16="http://schemas.microsoft.com/office/drawing/2014/main" id="{C8089C1D-1127-4516-ABE4-11D3E87643FE}"/>
                </a:ext>
              </a:extLst>
            </p:cNvPr>
            <p:cNvSpPr txBox="1">
              <a:spLocks noChangeArrowheads="1"/>
            </p:cNvSpPr>
            <p:nvPr/>
          </p:nvSpPr>
          <p:spPr bwMode="auto">
            <a:xfrm rot="16200000">
              <a:off x="-172423" y="910189"/>
              <a:ext cx="1229994" cy="19287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a:effectLst/>
                  <a:latin typeface="Times New Roman" panose="02020603050405020304" pitchFamily="18" charset="0"/>
                  <a:ea typeface="Times New Roman" panose="02020603050405020304" pitchFamily="18" charset="0"/>
                </a:rPr>
                <a:t>4@3500</a:t>
              </a:r>
              <a:endParaRPr lang="en-GB">
                <a:effectLst/>
                <a:latin typeface="Times New Roman" panose="02020603050405020304" pitchFamily="18" charset="0"/>
                <a:ea typeface="Times New Roman" panose="02020603050405020304" pitchFamily="18" charset="0"/>
              </a:endParaRPr>
            </a:p>
          </p:txBody>
        </p:sp>
        <p:sp>
          <p:nvSpPr>
            <p:cNvPr id="8" name="Text Box 2">
              <a:extLst>
                <a:ext uri="{FF2B5EF4-FFF2-40B4-BE49-F238E27FC236}">
                  <a16:creationId xmlns:a16="http://schemas.microsoft.com/office/drawing/2014/main" id="{B4F2FFE6-3F9D-4DE0-A0E9-9F5055085561}"/>
                </a:ext>
              </a:extLst>
            </p:cNvPr>
            <p:cNvSpPr txBox="1">
              <a:spLocks noChangeArrowheads="1"/>
            </p:cNvSpPr>
            <p:nvPr/>
          </p:nvSpPr>
          <p:spPr bwMode="auto">
            <a:xfrm rot="16200000">
              <a:off x="-196988" y="1676025"/>
              <a:ext cx="1229359" cy="19287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i="1" dirty="0">
                  <a:effectLst/>
                  <a:latin typeface="Times New Roman" panose="02020603050405020304" pitchFamily="18" charset="0"/>
                  <a:ea typeface="Times New Roman" panose="02020603050405020304" pitchFamily="18" charset="0"/>
                </a:rPr>
                <a:t>L</a:t>
              </a:r>
              <a:r>
                <a:rPr lang="en-AU" sz="1600" i="1" baseline="-25000" dirty="0">
                  <a:effectLst/>
                  <a:latin typeface="Times New Roman" panose="02020603050405020304" pitchFamily="18" charset="0"/>
                  <a:ea typeface="Times New Roman" panose="02020603050405020304" pitchFamily="18" charset="0"/>
                </a:rPr>
                <a:t>1</a:t>
              </a:r>
              <a:endParaRPr lang="en-GB" dirty="0">
                <a:effectLst/>
                <a:latin typeface="Times New Roman" panose="02020603050405020304" pitchFamily="18" charset="0"/>
                <a:ea typeface="Times New Roman" panose="02020603050405020304" pitchFamily="18" charset="0"/>
              </a:endParaRPr>
            </a:p>
          </p:txBody>
        </p:sp>
        <p:sp>
          <p:nvSpPr>
            <p:cNvPr id="9" name="Text Box 2">
              <a:extLst>
                <a:ext uri="{FF2B5EF4-FFF2-40B4-BE49-F238E27FC236}">
                  <a16:creationId xmlns:a16="http://schemas.microsoft.com/office/drawing/2014/main" id="{94C37D21-2A23-4E9F-94C4-DD40C2665213}"/>
                </a:ext>
              </a:extLst>
            </p:cNvPr>
            <p:cNvSpPr txBox="1">
              <a:spLocks noChangeArrowheads="1"/>
            </p:cNvSpPr>
            <p:nvPr/>
          </p:nvSpPr>
          <p:spPr bwMode="auto">
            <a:xfrm>
              <a:off x="979466" y="2147043"/>
              <a:ext cx="1229359" cy="18744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dirty="0">
                  <a:effectLst/>
                  <a:latin typeface="Times New Roman" panose="02020603050405020304" pitchFamily="18" charset="0"/>
                  <a:ea typeface="Times New Roman" panose="02020603050405020304" pitchFamily="18" charset="0"/>
                </a:rPr>
                <a:t>3@5000</a:t>
              </a:r>
              <a:endParaRPr lang="en-GB" dirty="0">
                <a:effectLst/>
                <a:latin typeface="Times New Roman" panose="02020603050405020304" pitchFamily="18" charset="0"/>
                <a:ea typeface="Times New Roman" panose="02020603050405020304" pitchFamily="18" charset="0"/>
              </a:endParaRPr>
            </a:p>
          </p:txBody>
        </p:sp>
        <p:sp>
          <p:nvSpPr>
            <p:cNvPr id="10" name="Text Box 2">
              <a:extLst>
                <a:ext uri="{FF2B5EF4-FFF2-40B4-BE49-F238E27FC236}">
                  <a16:creationId xmlns:a16="http://schemas.microsoft.com/office/drawing/2014/main" id="{93E0282B-6B4B-4D87-87A8-6CECF33C6E68}"/>
                </a:ext>
              </a:extLst>
            </p:cNvPr>
            <p:cNvSpPr txBox="1">
              <a:spLocks noChangeArrowheads="1"/>
            </p:cNvSpPr>
            <p:nvPr/>
          </p:nvSpPr>
          <p:spPr bwMode="auto">
            <a:xfrm>
              <a:off x="2712394" y="1147626"/>
              <a:ext cx="477519" cy="18744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a:effectLst/>
                  <a:latin typeface="Times New Roman" panose="02020603050405020304" pitchFamily="18" charset="0"/>
                  <a:ea typeface="Times New Roman" panose="02020603050405020304" pitchFamily="18" charset="0"/>
                </a:rPr>
                <a:t>450</a:t>
              </a:r>
              <a:endParaRPr lang="en-GB">
                <a:effectLst/>
                <a:latin typeface="Times New Roman" panose="02020603050405020304" pitchFamily="18" charset="0"/>
                <a:ea typeface="Times New Roman" panose="02020603050405020304" pitchFamily="18" charset="0"/>
              </a:endParaRPr>
            </a:p>
          </p:txBody>
        </p:sp>
        <p:sp>
          <p:nvSpPr>
            <p:cNvPr id="11" name="Text Box 2">
              <a:extLst>
                <a:ext uri="{FF2B5EF4-FFF2-40B4-BE49-F238E27FC236}">
                  <a16:creationId xmlns:a16="http://schemas.microsoft.com/office/drawing/2014/main" id="{D6ABC689-A775-4660-9F8C-A0B649F850A0}"/>
                </a:ext>
              </a:extLst>
            </p:cNvPr>
            <p:cNvSpPr txBox="1">
              <a:spLocks noChangeArrowheads="1"/>
            </p:cNvSpPr>
            <p:nvPr/>
          </p:nvSpPr>
          <p:spPr bwMode="auto">
            <a:xfrm>
              <a:off x="3675675" y="1157781"/>
              <a:ext cx="476884" cy="18744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a:effectLst/>
                  <a:latin typeface="Times New Roman" panose="02020603050405020304" pitchFamily="18" charset="0"/>
                  <a:ea typeface="Times New Roman" panose="02020603050405020304" pitchFamily="18" charset="0"/>
                </a:rPr>
                <a:t>250</a:t>
              </a:r>
              <a:endParaRPr lang="en-GB">
                <a:effectLst/>
                <a:latin typeface="Times New Roman" panose="02020603050405020304" pitchFamily="18" charset="0"/>
                <a:ea typeface="Times New Roman" panose="02020603050405020304" pitchFamily="18" charset="0"/>
              </a:endParaRPr>
            </a:p>
          </p:txBody>
        </p:sp>
        <p:sp>
          <p:nvSpPr>
            <p:cNvPr id="12" name="Text Box 2">
              <a:extLst>
                <a:ext uri="{FF2B5EF4-FFF2-40B4-BE49-F238E27FC236}">
                  <a16:creationId xmlns:a16="http://schemas.microsoft.com/office/drawing/2014/main" id="{08226A6F-7ACA-4C9C-848C-2F7AED5DFC14}"/>
                </a:ext>
              </a:extLst>
            </p:cNvPr>
            <p:cNvSpPr txBox="1">
              <a:spLocks noChangeArrowheads="1"/>
            </p:cNvSpPr>
            <p:nvPr/>
          </p:nvSpPr>
          <p:spPr bwMode="auto">
            <a:xfrm rot="16200000">
              <a:off x="2285026" y="771011"/>
              <a:ext cx="476884" cy="19287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dirty="0">
                  <a:effectLst/>
                  <a:latin typeface="Times New Roman" panose="02020603050405020304" pitchFamily="18" charset="0"/>
                  <a:ea typeface="Times New Roman" panose="02020603050405020304" pitchFamily="18" charset="0"/>
                </a:rPr>
                <a:t>450</a:t>
              </a:r>
              <a:endParaRPr lang="en-GB" sz="1200" dirty="0">
                <a:effectLst/>
                <a:latin typeface="Times New Roman" panose="02020603050405020304" pitchFamily="18" charset="0"/>
                <a:ea typeface="Times New Roman" panose="02020603050405020304" pitchFamily="18" charset="0"/>
              </a:endParaRPr>
            </a:p>
          </p:txBody>
        </p:sp>
        <p:sp>
          <p:nvSpPr>
            <p:cNvPr id="13" name="Text Box 2">
              <a:extLst>
                <a:ext uri="{FF2B5EF4-FFF2-40B4-BE49-F238E27FC236}">
                  <a16:creationId xmlns:a16="http://schemas.microsoft.com/office/drawing/2014/main" id="{1C2EB8A1-8397-4E5E-878C-CC2C3595D4C3}"/>
                </a:ext>
              </a:extLst>
            </p:cNvPr>
            <p:cNvSpPr txBox="1">
              <a:spLocks noChangeArrowheads="1"/>
            </p:cNvSpPr>
            <p:nvPr/>
          </p:nvSpPr>
          <p:spPr bwMode="auto">
            <a:xfrm rot="16200000">
              <a:off x="3345159" y="754314"/>
              <a:ext cx="476884" cy="19287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dirty="0">
                  <a:effectLst/>
                  <a:latin typeface="Times New Roman" panose="02020603050405020304" pitchFamily="18" charset="0"/>
                  <a:ea typeface="Times New Roman" panose="02020603050405020304" pitchFamily="18" charset="0"/>
                </a:rPr>
                <a:t>500</a:t>
              </a:r>
              <a:endParaRPr lang="en-GB" sz="1200" dirty="0">
                <a:effectLst/>
                <a:latin typeface="Times New Roman" panose="02020603050405020304" pitchFamily="18" charset="0"/>
                <a:ea typeface="Times New Roman" panose="02020603050405020304" pitchFamily="18" charset="0"/>
              </a:endParaRPr>
            </a:p>
          </p:txBody>
        </p:sp>
        <p:sp>
          <p:nvSpPr>
            <p:cNvPr id="14" name="Text Box 2">
              <a:extLst>
                <a:ext uri="{FF2B5EF4-FFF2-40B4-BE49-F238E27FC236}">
                  <a16:creationId xmlns:a16="http://schemas.microsoft.com/office/drawing/2014/main" id="{16986110-C5B7-45B5-9067-E2043F55BD8D}"/>
                </a:ext>
              </a:extLst>
            </p:cNvPr>
            <p:cNvSpPr txBox="1">
              <a:spLocks noChangeArrowheads="1"/>
            </p:cNvSpPr>
            <p:nvPr/>
          </p:nvSpPr>
          <p:spPr bwMode="auto">
            <a:xfrm>
              <a:off x="2523177" y="330455"/>
              <a:ext cx="838199" cy="18744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dirty="0">
                  <a:effectLst/>
                  <a:latin typeface="Times New Roman" panose="02020603050405020304" pitchFamily="18" charset="0"/>
                  <a:ea typeface="Times New Roman" panose="02020603050405020304" pitchFamily="18" charset="0"/>
                </a:rPr>
                <a:t>Column</a:t>
              </a:r>
              <a:endParaRPr lang="en-GB" dirty="0">
                <a:effectLst/>
                <a:latin typeface="Times New Roman" panose="02020603050405020304" pitchFamily="18" charset="0"/>
                <a:ea typeface="Times New Roman" panose="02020603050405020304" pitchFamily="18" charset="0"/>
              </a:endParaRPr>
            </a:p>
          </p:txBody>
        </p:sp>
        <p:sp>
          <p:nvSpPr>
            <p:cNvPr id="15" name="Text Box 2">
              <a:extLst>
                <a:ext uri="{FF2B5EF4-FFF2-40B4-BE49-F238E27FC236}">
                  <a16:creationId xmlns:a16="http://schemas.microsoft.com/office/drawing/2014/main" id="{36E41C0C-1F9D-4A8C-A014-E2DC7AC7B35A}"/>
                </a:ext>
              </a:extLst>
            </p:cNvPr>
            <p:cNvSpPr txBox="1">
              <a:spLocks noChangeArrowheads="1"/>
            </p:cNvSpPr>
            <p:nvPr/>
          </p:nvSpPr>
          <p:spPr bwMode="auto">
            <a:xfrm>
              <a:off x="3452763" y="311597"/>
              <a:ext cx="837564" cy="18744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AU" sz="1600">
                  <a:effectLst/>
                  <a:latin typeface="Times New Roman" panose="02020603050405020304" pitchFamily="18" charset="0"/>
                  <a:ea typeface="Times New Roman" panose="02020603050405020304" pitchFamily="18" charset="0"/>
                </a:rPr>
                <a:t>Beam</a:t>
              </a:r>
              <a:endParaRPr lang="en-GB">
                <a:effectLst/>
                <a:latin typeface="Times New Roman" panose="02020603050405020304" pitchFamily="18" charset="0"/>
                <a:ea typeface="Times New Roman" panose="02020603050405020304" pitchFamily="18" charset="0"/>
              </a:endParaRPr>
            </a:p>
          </p:txBody>
        </p:sp>
        <p:sp>
          <p:nvSpPr>
            <p:cNvPr id="16" name="Text Box 2">
              <a:extLst>
                <a:ext uri="{FF2B5EF4-FFF2-40B4-BE49-F238E27FC236}">
                  <a16:creationId xmlns:a16="http://schemas.microsoft.com/office/drawing/2014/main" id="{AA6383CD-F67B-4E3E-A733-A16164C0A2BB}"/>
                </a:ext>
              </a:extLst>
            </p:cNvPr>
            <p:cNvSpPr txBox="1">
              <a:spLocks noChangeArrowheads="1"/>
            </p:cNvSpPr>
            <p:nvPr/>
          </p:nvSpPr>
          <p:spPr bwMode="auto">
            <a:xfrm>
              <a:off x="2552651" y="1446850"/>
              <a:ext cx="1800224" cy="732748"/>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AU" sz="2000" dirty="0">
                  <a:effectLst/>
                  <a:latin typeface="Times New Roman" panose="02020603050405020304" pitchFamily="18" charset="0"/>
                  <a:ea typeface="Times New Roman" panose="02020603050405020304" pitchFamily="18" charset="0"/>
                </a:rPr>
                <a:t>Details:</a:t>
              </a:r>
              <a:endParaRPr lang="en-GB" sz="2400" dirty="0">
                <a:effectLst/>
                <a:latin typeface="Times New Roman" panose="02020603050405020304" pitchFamily="18" charset="0"/>
                <a:ea typeface="Times New Roman" panose="02020603050405020304" pitchFamily="18" charset="0"/>
              </a:endParaRPr>
            </a:p>
            <a:p>
              <a:pPr>
                <a:spcAft>
                  <a:spcPts val="0"/>
                </a:spcAft>
              </a:pPr>
              <a:r>
                <a:rPr lang="en-AU" sz="2000" dirty="0">
                  <a:effectLst/>
                  <a:latin typeface="Times New Roman" panose="02020603050405020304" pitchFamily="18" charset="0"/>
                  <a:ea typeface="Times New Roman" panose="02020603050405020304" pitchFamily="18" charset="0"/>
                </a:rPr>
                <a:t>Stirrups ϕ10-150</a:t>
              </a:r>
              <a:endParaRPr lang="en-GB" sz="2400" dirty="0">
                <a:effectLst/>
                <a:latin typeface="Times New Roman" panose="02020603050405020304" pitchFamily="18" charset="0"/>
                <a:ea typeface="Times New Roman" panose="02020603050405020304" pitchFamily="18" charset="0"/>
              </a:endParaRPr>
            </a:p>
            <a:p>
              <a:pPr>
                <a:spcAft>
                  <a:spcPts val="0"/>
                </a:spcAft>
              </a:pPr>
              <a:r>
                <a:rPr lang="en-AU" sz="2000" dirty="0">
                  <a:effectLst/>
                  <a:latin typeface="Times New Roman" panose="02020603050405020304" pitchFamily="18" charset="0"/>
                  <a:ea typeface="Times New Roman" panose="02020603050405020304" pitchFamily="18" charset="0"/>
                </a:rPr>
                <a:t>Column 8ϕ19</a:t>
              </a:r>
              <a:endParaRPr lang="en-GB" sz="2400" dirty="0">
                <a:effectLst/>
                <a:latin typeface="Times New Roman" panose="02020603050405020304" pitchFamily="18" charset="0"/>
                <a:ea typeface="Times New Roman" panose="02020603050405020304" pitchFamily="18" charset="0"/>
              </a:endParaRPr>
            </a:p>
            <a:p>
              <a:pPr>
                <a:spcAft>
                  <a:spcPts val="0"/>
                </a:spcAft>
              </a:pPr>
              <a:r>
                <a:rPr lang="en-AU" sz="2000" dirty="0">
                  <a:effectLst/>
                  <a:latin typeface="Times New Roman" panose="02020603050405020304" pitchFamily="18" charset="0"/>
                  <a:ea typeface="Times New Roman" panose="02020603050405020304" pitchFamily="18" charset="0"/>
                </a:rPr>
                <a:t>Beam 3ϕ16 (Top &amp; Bottom)</a:t>
              </a:r>
              <a:endParaRPr lang="en-GB" sz="24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9627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8C83-EA46-4675-9596-B2B40E0FBE8E}"/>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Impact of Soft-Story</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F0DC423-3D89-41F5-A4B4-EF52C01C7EF9}"/>
              </a:ext>
            </a:extLst>
          </p:cNvPr>
          <p:cNvSpPr>
            <a:spLocks noGrp="1"/>
          </p:cNvSpPr>
          <p:nvPr>
            <p:ph idx="1"/>
          </p:nvPr>
        </p:nvSpPr>
        <p:spPr/>
        <p:txBody>
          <a:bodyPr/>
          <a:lstStyle/>
          <a:p>
            <a:pPr algn="just"/>
            <a:r>
              <a:rPr lang="en-GB" dirty="0"/>
              <a:t>The soft-story is quantified by story lateral stiffness, therefore the parameter of soft-story used in this paper is the relative height between the first-story column and the adjacent floors column height.</a:t>
            </a:r>
          </a:p>
          <a:p>
            <a:endParaRPr lang="en-AU" dirty="0"/>
          </a:p>
          <a:p>
            <a:endParaRPr lang="en-AU" dirty="0"/>
          </a:p>
          <a:p>
            <a:endParaRPr lang="en-AU" dirty="0"/>
          </a:p>
          <a:p>
            <a:pPr algn="just"/>
            <a:r>
              <a:rPr lang="en-GB" dirty="0"/>
              <a:t>Where </a:t>
            </a:r>
            <a:r>
              <a:rPr lang="en-GB" i="1" dirty="0"/>
              <a:t>K</a:t>
            </a:r>
            <a:r>
              <a:rPr lang="en-GB" i="1" baseline="-25000" dirty="0"/>
              <a:t>1</a:t>
            </a:r>
            <a:r>
              <a:rPr lang="en-GB" dirty="0"/>
              <a:t> and </a:t>
            </a:r>
            <a:r>
              <a:rPr lang="en-GB" i="1" dirty="0"/>
              <a:t>K</a:t>
            </a:r>
            <a:r>
              <a:rPr lang="en-GB" i="1" baseline="-25000" dirty="0"/>
              <a:t>2</a:t>
            </a:r>
            <a:r>
              <a:rPr lang="en-GB" dirty="0"/>
              <a:t> are the lateral stiffness of first and second story while </a:t>
            </a:r>
            <a:r>
              <a:rPr lang="en-GB" i="1" dirty="0"/>
              <a:t>L</a:t>
            </a:r>
            <a:r>
              <a:rPr lang="en-GB" i="1" baseline="-25000" dirty="0"/>
              <a:t>1</a:t>
            </a:r>
            <a:r>
              <a:rPr lang="en-GB" dirty="0"/>
              <a:t> and </a:t>
            </a:r>
            <a:r>
              <a:rPr lang="en-GB" i="1" dirty="0"/>
              <a:t>L</a:t>
            </a:r>
            <a:r>
              <a:rPr lang="en-GB" i="1" baseline="-25000" dirty="0"/>
              <a:t>2</a:t>
            </a:r>
            <a:r>
              <a:rPr lang="en-GB" dirty="0"/>
              <a:t> defines the column height of the first and second story respectively</a:t>
            </a:r>
          </a:p>
        </p:txBody>
      </p:sp>
      <p:sp>
        <p:nvSpPr>
          <p:cNvPr id="4" name="Rectangle 2">
            <a:extLst>
              <a:ext uri="{FF2B5EF4-FFF2-40B4-BE49-F238E27FC236}">
                <a16:creationId xmlns:a16="http://schemas.microsoft.com/office/drawing/2014/main" id="{D739FD32-A486-493B-B43F-A1C9FAA19D2B}"/>
              </a:ext>
            </a:extLst>
          </p:cNvPr>
          <p:cNvSpPr>
            <a:spLocks noChangeArrowheads="1"/>
          </p:cNvSpPr>
          <p:nvPr/>
        </p:nvSpPr>
        <p:spPr bwMode="auto">
          <a:xfrm>
            <a:off x="5250791" y="3079376"/>
            <a:ext cx="216238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176A6EED-50C8-4119-B0C8-41E550B7A937}"/>
              </a:ext>
            </a:extLst>
          </p:cNvPr>
          <p:cNvGraphicFramePr>
            <a:graphicFrameLocks noChangeAspect="1"/>
          </p:cNvGraphicFramePr>
          <p:nvPr>
            <p:extLst>
              <p:ext uri="{D42A27DB-BD31-4B8C-83A1-F6EECF244321}">
                <p14:modId xmlns:p14="http://schemas.microsoft.com/office/powerpoint/2010/main" val="2209129830"/>
              </p:ext>
            </p:extLst>
          </p:nvPr>
        </p:nvGraphicFramePr>
        <p:xfrm>
          <a:off x="5667651" y="3102235"/>
          <a:ext cx="2198879" cy="1016289"/>
        </p:xfrm>
        <a:graphic>
          <a:graphicData uri="http://schemas.openxmlformats.org/presentationml/2006/ole">
            <mc:AlternateContent xmlns:mc="http://schemas.openxmlformats.org/markup-compatibility/2006">
              <mc:Choice xmlns:v="urn:schemas-microsoft-com:vml" Requires="v">
                <p:oleObj spid="_x0000_s2064" name="Persamaan" r:id="rId3" imgW="1130300" imgH="508000" progId="Equation.3">
                  <p:embed/>
                </p:oleObj>
              </mc:Choice>
              <mc:Fallback>
                <p:oleObj name="Persamaan" r:id="rId3" imgW="1130300" imgH="508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651" y="3102235"/>
                        <a:ext cx="2198879" cy="1016289"/>
                      </a:xfrm>
                      <a:prstGeom prst="rect">
                        <a:avLst/>
                      </a:prstGeom>
                      <a:noFill/>
                    </p:spPr>
                  </p:pic>
                </p:oleObj>
              </mc:Fallback>
            </mc:AlternateContent>
          </a:graphicData>
        </a:graphic>
      </p:graphicFrame>
    </p:spTree>
    <p:extLst>
      <p:ext uri="{BB962C8B-B14F-4D97-AF65-F5344CB8AC3E}">
        <p14:creationId xmlns:p14="http://schemas.microsoft.com/office/powerpoint/2010/main" val="142974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8C83-EA46-4675-9596-B2B40E0FBE8E}"/>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Impact of Soft-Story</a:t>
            </a:r>
            <a:endParaRPr lang="en-GB" b="1"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D739FD32-A486-493B-B43F-A1C9FAA19D2B}"/>
              </a:ext>
            </a:extLst>
          </p:cNvPr>
          <p:cNvSpPr>
            <a:spLocks noChangeArrowheads="1"/>
          </p:cNvSpPr>
          <p:nvPr/>
        </p:nvSpPr>
        <p:spPr bwMode="auto">
          <a:xfrm>
            <a:off x="5250791" y="3079376"/>
            <a:ext cx="216238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 name="Picture 9">
            <a:extLst>
              <a:ext uri="{FF2B5EF4-FFF2-40B4-BE49-F238E27FC236}">
                <a16:creationId xmlns:a16="http://schemas.microsoft.com/office/drawing/2014/main" id="{D1EE6A73-5E8E-444F-9654-57CB297285F3}"/>
              </a:ext>
            </a:extLst>
          </p:cNvPr>
          <p:cNvPicPr>
            <a:picLocks noChangeAspect="1"/>
          </p:cNvPicPr>
          <p:nvPr/>
        </p:nvPicPr>
        <p:blipFill>
          <a:blip r:embed="rId2"/>
          <a:stretch>
            <a:fillRect/>
          </a:stretch>
        </p:blipFill>
        <p:spPr>
          <a:xfrm>
            <a:off x="687388" y="1569354"/>
            <a:ext cx="13136403" cy="4016469"/>
          </a:xfrm>
          <a:prstGeom prst="rect">
            <a:avLst/>
          </a:prstGeom>
        </p:spPr>
      </p:pic>
    </p:spTree>
    <p:extLst>
      <p:ext uri="{BB962C8B-B14F-4D97-AF65-F5344CB8AC3E}">
        <p14:creationId xmlns:p14="http://schemas.microsoft.com/office/powerpoint/2010/main" val="39137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Reinforced Concrete Section</a:t>
            </a:r>
            <a:endParaRPr lang="en-GB"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C51E784-B276-429F-BB36-AF69DE085D2B}"/>
              </a:ext>
            </a:extLst>
          </p:cNvPr>
          <p:cNvSpPr>
            <a:spLocks noGrp="1"/>
          </p:cNvSpPr>
          <p:nvPr>
            <p:ph idx="1"/>
          </p:nvPr>
        </p:nvSpPr>
        <p:spPr/>
        <p:txBody>
          <a:bodyPr/>
          <a:lstStyle/>
          <a:p>
            <a:r>
              <a:rPr lang="en-GB" dirty="0"/>
              <a:t>The building model is constructed in </a:t>
            </a:r>
            <a:r>
              <a:rPr lang="en-GB" dirty="0" err="1"/>
              <a:t>OpenSees</a:t>
            </a:r>
            <a:r>
              <a:rPr lang="en-GB" dirty="0"/>
              <a:t> finite element software</a:t>
            </a:r>
          </a:p>
        </p:txBody>
      </p:sp>
      <p:pic>
        <p:nvPicPr>
          <p:cNvPr id="4098" name="Picture 2" descr="Embedded Power-Point Image">
            <a:extLst>
              <a:ext uri="{FF2B5EF4-FFF2-40B4-BE49-F238E27FC236}">
                <a16:creationId xmlns:a16="http://schemas.microsoft.com/office/drawing/2014/main" id="{D27890B5-BE7C-4A92-8056-8DB4D8810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256"/>
          <a:stretch/>
        </p:blipFill>
        <p:spPr bwMode="auto">
          <a:xfrm>
            <a:off x="3195425" y="2731900"/>
            <a:ext cx="3063000" cy="32354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crete01.gif">
            <a:extLst>
              <a:ext uri="{FF2B5EF4-FFF2-40B4-BE49-F238E27FC236}">
                <a16:creationId xmlns:a16="http://schemas.microsoft.com/office/drawing/2014/main" id="{F7258FE4-6C3E-4D27-A08E-669809396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267" y="2613689"/>
            <a:ext cx="2158491" cy="17197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8" name="Picture 12" descr="http://opensees.berkeley.edu/wiki/images/c/c0/Steel02Monotonic.jpg">
            <a:extLst>
              <a:ext uri="{FF2B5EF4-FFF2-40B4-BE49-F238E27FC236}">
                <a16:creationId xmlns:a16="http://schemas.microsoft.com/office/drawing/2014/main" id="{94A8CDD6-A137-4B62-B8A2-79261C970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217" y="4522091"/>
            <a:ext cx="2482592" cy="201551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09C87488-966D-47CA-9279-9ED9A39FE5ED}"/>
              </a:ext>
            </a:extLst>
          </p:cNvPr>
          <p:cNvCxnSpPr/>
          <p:nvPr/>
        </p:nvCxnSpPr>
        <p:spPr>
          <a:xfrm flipV="1">
            <a:off x="5048518" y="3581400"/>
            <a:ext cx="1998394" cy="441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534A215-FACD-440F-BF0B-0DB3D82ACB23}"/>
              </a:ext>
            </a:extLst>
          </p:cNvPr>
          <p:cNvCxnSpPr/>
          <p:nvPr/>
        </p:nvCxnSpPr>
        <p:spPr>
          <a:xfrm>
            <a:off x="5048518" y="5254580"/>
            <a:ext cx="2188699" cy="5151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F122BAF-CB9E-4E68-AC9D-E3D0705E8A6A}"/>
              </a:ext>
            </a:extLst>
          </p:cNvPr>
          <p:cNvSpPr txBox="1"/>
          <p:nvPr/>
        </p:nvSpPr>
        <p:spPr>
          <a:xfrm>
            <a:off x="9269038" y="3364468"/>
            <a:ext cx="1740280" cy="369332"/>
          </a:xfrm>
          <a:prstGeom prst="rect">
            <a:avLst/>
          </a:prstGeom>
          <a:noFill/>
        </p:spPr>
        <p:txBody>
          <a:bodyPr wrap="square" rtlCol="0">
            <a:spAutoFit/>
          </a:bodyPr>
          <a:lstStyle/>
          <a:p>
            <a:r>
              <a:rPr lang="en-AU" i="1" dirty="0"/>
              <a:t>Concrete01</a:t>
            </a:r>
            <a:endParaRPr lang="en-GB" i="1" dirty="0"/>
          </a:p>
        </p:txBody>
      </p:sp>
      <p:sp>
        <p:nvSpPr>
          <p:cNvPr id="16" name="TextBox 15">
            <a:extLst>
              <a:ext uri="{FF2B5EF4-FFF2-40B4-BE49-F238E27FC236}">
                <a16:creationId xmlns:a16="http://schemas.microsoft.com/office/drawing/2014/main" id="{1D6D1C2D-D3B3-4F4A-A834-2FD7DFF90D05}"/>
              </a:ext>
            </a:extLst>
          </p:cNvPr>
          <p:cNvSpPr txBox="1"/>
          <p:nvPr/>
        </p:nvSpPr>
        <p:spPr>
          <a:xfrm>
            <a:off x="8478512" y="5512708"/>
            <a:ext cx="3348506" cy="646331"/>
          </a:xfrm>
          <a:prstGeom prst="rect">
            <a:avLst/>
          </a:prstGeom>
          <a:noFill/>
        </p:spPr>
        <p:txBody>
          <a:bodyPr wrap="square" rtlCol="0">
            <a:spAutoFit/>
          </a:bodyPr>
          <a:lstStyle/>
          <a:p>
            <a:pPr algn="ctr"/>
            <a:r>
              <a:rPr lang="en-AU" i="1" dirty="0"/>
              <a:t>Steel02</a:t>
            </a:r>
          </a:p>
          <a:p>
            <a:pPr algn="ctr"/>
            <a:r>
              <a:rPr lang="en-GB" i="1" dirty="0"/>
              <a:t>Giuffre-</a:t>
            </a:r>
            <a:r>
              <a:rPr lang="en-GB" i="1" dirty="0" err="1"/>
              <a:t>Menegotto</a:t>
            </a:r>
            <a:r>
              <a:rPr lang="en-GB" i="1" dirty="0"/>
              <a:t>-Pinto </a:t>
            </a:r>
          </a:p>
        </p:txBody>
      </p:sp>
    </p:spTree>
    <p:extLst>
      <p:ext uri="{BB962C8B-B14F-4D97-AF65-F5344CB8AC3E}">
        <p14:creationId xmlns:p14="http://schemas.microsoft.com/office/powerpoint/2010/main" val="327373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Reinforced Concrete Section</a:t>
            </a:r>
            <a:endParaRPr lang="en-GB"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C51E784-B276-429F-BB36-AF69DE085D2B}"/>
              </a:ext>
            </a:extLst>
          </p:cNvPr>
          <p:cNvSpPr>
            <a:spLocks noGrp="1"/>
          </p:cNvSpPr>
          <p:nvPr>
            <p:ph idx="1"/>
          </p:nvPr>
        </p:nvSpPr>
        <p:spPr>
          <a:xfrm>
            <a:off x="2589212" y="2133600"/>
            <a:ext cx="8915400" cy="3777622"/>
          </a:xfrm>
        </p:spPr>
        <p:txBody>
          <a:bodyPr/>
          <a:lstStyle/>
          <a:p>
            <a:r>
              <a:rPr lang="en-GB" dirty="0"/>
              <a:t>Section aggregator is used to model the shear-axial and flexural response.</a:t>
            </a:r>
          </a:p>
          <a:p>
            <a:r>
              <a:rPr lang="en-GB" dirty="0" err="1"/>
              <a:t>Sezen</a:t>
            </a:r>
            <a:r>
              <a:rPr lang="en-GB" dirty="0"/>
              <a:t> [13] shear-deformation model is used in this study</a:t>
            </a:r>
          </a:p>
          <a:p>
            <a:endParaRPr lang="en-GB" dirty="0"/>
          </a:p>
        </p:txBody>
      </p:sp>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6" name="Picture 4" descr="SectionAggregator.gif">
            <a:extLst>
              <a:ext uri="{FF2B5EF4-FFF2-40B4-BE49-F238E27FC236}">
                <a16:creationId xmlns:a16="http://schemas.microsoft.com/office/drawing/2014/main" id="{E492EBF2-B8D5-4094-9A7D-28850DAAE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377" y="3258457"/>
            <a:ext cx="38766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4F6BCDA-54DA-4390-A4B3-2F9DED8EE386}"/>
              </a:ext>
            </a:extLst>
          </p:cNvPr>
          <p:cNvPicPr>
            <a:picLocks noChangeAspect="1"/>
          </p:cNvPicPr>
          <p:nvPr/>
        </p:nvPicPr>
        <p:blipFill rotWithShape="1">
          <a:blip r:embed="rId3"/>
          <a:srcRect r="50391"/>
          <a:stretch/>
        </p:blipFill>
        <p:spPr>
          <a:xfrm>
            <a:off x="6828034" y="3160263"/>
            <a:ext cx="5025178" cy="2768137"/>
          </a:xfrm>
          <a:prstGeom prst="rect">
            <a:avLst/>
          </a:prstGeom>
        </p:spPr>
      </p:pic>
      <p:cxnSp>
        <p:nvCxnSpPr>
          <p:cNvPr id="14" name="Straight Arrow Connector 13">
            <a:extLst>
              <a:ext uri="{FF2B5EF4-FFF2-40B4-BE49-F238E27FC236}">
                <a16:creationId xmlns:a16="http://schemas.microsoft.com/office/drawing/2014/main" id="{34DD74EB-B05C-47AE-9235-A63ABD6548C7}"/>
              </a:ext>
            </a:extLst>
          </p:cNvPr>
          <p:cNvCxnSpPr/>
          <p:nvPr/>
        </p:nvCxnSpPr>
        <p:spPr>
          <a:xfrm>
            <a:off x="4020457" y="3733800"/>
            <a:ext cx="2807577" cy="288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875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4FF3-C19A-404B-A0DB-F174485FA438}"/>
              </a:ext>
            </a:extLst>
          </p:cNvPr>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Finite Element Model</a:t>
            </a:r>
            <a:br>
              <a:rPr lang="en-AU" b="1" dirty="0">
                <a:effectLst>
                  <a:outerShdw blurRad="38100" dist="38100" dir="2700000" algn="tl">
                    <a:srgbClr val="000000">
                      <a:alpha val="43137"/>
                    </a:srgbClr>
                  </a:outerShdw>
                </a:effectLst>
              </a:rPr>
            </a:br>
            <a:r>
              <a:rPr lang="en-AU" sz="2400" b="1" i="1" dirty="0">
                <a:effectLst>
                  <a:outerShdw blurRad="38100" dist="38100" dir="2700000" algn="tl">
                    <a:srgbClr val="000000">
                      <a:alpha val="43137"/>
                    </a:srgbClr>
                  </a:outerShdw>
                </a:effectLst>
              </a:rPr>
              <a:t>FRP Jacketing</a:t>
            </a:r>
            <a:endParaRPr lang="en-GB"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C51E784-B276-429F-BB36-AF69DE085D2B}"/>
              </a:ext>
            </a:extLst>
          </p:cNvPr>
          <p:cNvSpPr>
            <a:spLocks noGrp="1"/>
          </p:cNvSpPr>
          <p:nvPr>
            <p:ph idx="1"/>
          </p:nvPr>
        </p:nvSpPr>
        <p:spPr/>
        <p:txBody>
          <a:bodyPr/>
          <a:lstStyle/>
          <a:p>
            <a:r>
              <a:rPr lang="en-AU" dirty="0"/>
              <a:t>The base-column is strengthened with 3 layers of </a:t>
            </a:r>
            <a:r>
              <a:rPr lang="en-AU" dirty="0" err="1"/>
              <a:t>MasterBrace</a:t>
            </a:r>
            <a:r>
              <a:rPr lang="en-AU" dirty="0"/>
              <a:t> FIB 450/50 Carbon Fibre Sheet with fabric thickness of 0.255 mm, fabric width of 500 mm, tensile strength of 4900 </a:t>
            </a:r>
            <a:r>
              <a:rPr lang="en-AU" dirty="0" err="1"/>
              <a:t>MPa</a:t>
            </a:r>
            <a:r>
              <a:rPr lang="en-AU" dirty="0"/>
              <a:t> and 230 </a:t>
            </a:r>
            <a:r>
              <a:rPr lang="en-AU" dirty="0" err="1"/>
              <a:t>GPa</a:t>
            </a:r>
            <a:r>
              <a:rPr lang="en-AU" dirty="0"/>
              <a:t> tensile elastic modulus with near surface-mounted (NSM) system of 13 mm diameter reinforcement bar.</a:t>
            </a:r>
            <a:endParaRPr lang="en-GB" dirty="0"/>
          </a:p>
        </p:txBody>
      </p:sp>
      <p:sp>
        <p:nvSpPr>
          <p:cNvPr id="4" name="AutoShape 6" descr="Steel02Monotonic.jpg">
            <a:extLst>
              <a:ext uri="{FF2B5EF4-FFF2-40B4-BE49-F238E27FC236}">
                <a16:creationId xmlns:a16="http://schemas.microsoft.com/office/drawing/2014/main" id="{7AA00AC6-98AE-47C5-9B7B-08028185E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Steel02Monotonic.jpg">
            <a:extLst>
              <a:ext uri="{FF2B5EF4-FFF2-40B4-BE49-F238E27FC236}">
                <a16:creationId xmlns:a16="http://schemas.microsoft.com/office/drawing/2014/main" id="{F6662453-7EAB-4492-813F-4294DFF5CD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Steel02Monotonic.jpg">
            <a:extLst>
              <a:ext uri="{FF2B5EF4-FFF2-40B4-BE49-F238E27FC236}">
                <a16:creationId xmlns:a16="http://schemas.microsoft.com/office/drawing/2014/main" id="{B174A9A4-74A5-4B55-BA58-544E68D973F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87A265B2-90B4-498A-AA2B-72275AEC597B}"/>
              </a:ext>
            </a:extLst>
          </p:cNvPr>
          <p:cNvPicPr>
            <a:picLocks noChangeAspect="1"/>
          </p:cNvPicPr>
          <p:nvPr/>
        </p:nvPicPr>
        <p:blipFill rotWithShape="1">
          <a:blip r:embed="rId2"/>
          <a:srcRect l="527" t="7966" r="67069" b="12774"/>
          <a:stretch/>
        </p:blipFill>
        <p:spPr>
          <a:xfrm>
            <a:off x="2830427" y="3693183"/>
            <a:ext cx="3570373" cy="2672034"/>
          </a:xfrm>
          <a:prstGeom prst="rect">
            <a:avLst/>
          </a:prstGeom>
        </p:spPr>
      </p:pic>
      <p:cxnSp>
        <p:nvCxnSpPr>
          <p:cNvPr id="10" name="Straight Arrow Connector 9">
            <a:extLst>
              <a:ext uri="{FF2B5EF4-FFF2-40B4-BE49-F238E27FC236}">
                <a16:creationId xmlns:a16="http://schemas.microsoft.com/office/drawing/2014/main" id="{7BDDC12E-283F-455E-B8F1-20BF4BE50713}"/>
              </a:ext>
            </a:extLst>
          </p:cNvPr>
          <p:cNvCxnSpPr>
            <a:cxnSpLocks/>
          </p:cNvCxnSpPr>
          <p:nvPr/>
        </p:nvCxnSpPr>
        <p:spPr>
          <a:xfrm>
            <a:off x="4275786" y="4622940"/>
            <a:ext cx="25886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943991E-964B-438F-B161-5DA3A02EF7A7}"/>
              </a:ext>
            </a:extLst>
          </p:cNvPr>
          <p:cNvSpPr txBox="1"/>
          <p:nvPr/>
        </p:nvSpPr>
        <p:spPr>
          <a:xfrm>
            <a:off x="6642015" y="4456738"/>
            <a:ext cx="3348506" cy="369332"/>
          </a:xfrm>
          <a:prstGeom prst="rect">
            <a:avLst/>
          </a:prstGeom>
          <a:noFill/>
        </p:spPr>
        <p:txBody>
          <a:bodyPr wrap="square" rtlCol="0">
            <a:spAutoFit/>
          </a:bodyPr>
          <a:lstStyle/>
          <a:p>
            <a:pPr algn="ctr"/>
            <a:r>
              <a:rPr lang="en-AU" i="1" dirty="0"/>
              <a:t>ConfinedConcrete01</a:t>
            </a:r>
            <a:r>
              <a:rPr lang="en-GB" i="1" dirty="0"/>
              <a:t> </a:t>
            </a:r>
          </a:p>
        </p:txBody>
      </p:sp>
      <p:cxnSp>
        <p:nvCxnSpPr>
          <p:cNvPr id="26" name="Straight Arrow Connector 25">
            <a:extLst>
              <a:ext uri="{FF2B5EF4-FFF2-40B4-BE49-F238E27FC236}">
                <a16:creationId xmlns:a16="http://schemas.microsoft.com/office/drawing/2014/main" id="{E4C03532-C0FB-4A31-AD31-DBB266A87DA7}"/>
              </a:ext>
            </a:extLst>
          </p:cNvPr>
          <p:cNvCxnSpPr/>
          <p:nvPr/>
        </p:nvCxnSpPr>
        <p:spPr>
          <a:xfrm>
            <a:off x="4713668" y="5215944"/>
            <a:ext cx="21507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9CCCEF9D-E214-4332-B3F2-03A46C6C05E7}"/>
              </a:ext>
            </a:extLst>
          </p:cNvPr>
          <p:cNvSpPr txBox="1"/>
          <p:nvPr/>
        </p:nvSpPr>
        <p:spPr>
          <a:xfrm>
            <a:off x="6602461" y="5054382"/>
            <a:ext cx="3348506" cy="369332"/>
          </a:xfrm>
          <a:prstGeom prst="rect">
            <a:avLst/>
          </a:prstGeom>
          <a:noFill/>
        </p:spPr>
        <p:txBody>
          <a:bodyPr wrap="square" rtlCol="0">
            <a:spAutoFit/>
          </a:bodyPr>
          <a:lstStyle/>
          <a:p>
            <a:pPr algn="ctr"/>
            <a:r>
              <a:rPr lang="en-AU" i="1" dirty="0" err="1"/>
              <a:t>ReinforcingSteel</a:t>
            </a:r>
            <a:r>
              <a:rPr lang="en-GB" i="1" dirty="0"/>
              <a:t> </a:t>
            </a:r>
          </a:p>
        </p:txBody>
      </p:sp>
    </p:spTree>
    <p:extLst>
      <p:ext uri="{BB962C8B-B14F-4D97-AF65-F5344CB8AC3E}">
        <p14:creationId xmlns:p14="http://schemas.microsoft.com/office/powerpoint/2010/main" val="24926594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1480</TotalTime>
  <Words>853</Words>
  <Application>Microsoft Office PowerPoint</Application>
  <PresentationFormat>Widescreen</PresentationFormat>
  <Paragraphs>95</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Century Gothic</vt:lpstr>
      <vt:lpstr>Times New Roman</vt:lpstr>
      <vt:lpstr>Wingdings 3</vt:lpstr>
      <vt:lpstr>Wisp</vt:lpstr>
      <vt:lpstr>Microsoft Equation 3.0</vt:lpstr>
      <vt:lpstr>Evaluation of RC building strengthened with column jacketing method with consideration of soft-story</vt:lpstr>
      <vt:lpstr>Introduction</vt:lpstr>
      <vt:lpstr>Soft-Story Column-Jacketing Retrofitting Method</vt:lpstr>
      <vt:lpstr>Case Study</vt:lpstr>
      <vt:lpstr>Impact of Soft-Story</vt:lpstr>
      <vt:lpstr>Impact of Soft-Story</vt:lpstr>
      <vt:lpstr>Finite Element Model Reinforced Concrete Section</vt:lpstr>
      <vt:lpstr>Finite Element Model Reinforced Concrete Section</vt:lpstr>
      <vt:lpstr>Finite Element Model FRP Jacketing</vt:lpstr>
      <vt:lpstr>Finite Element Model FRP Jacketing</vt:lpstr>
      <vt:lpstr>Finite Element Model FRP Jacketing</vt:lpstr>
      <vt:lpstr>Finite Element Model Steel Jacketing</vt:lpstr>
      <vt:lpstr>Finite Element Model Steel Jacketing</vt:lpstr>
      <vt:lpstr>Earthquake Ground Motions</vt:lpstr>
      <vt:lpstr>Result and Discussion Maximum Inter-story Drift</vt:lpstr>
      <vt:lpstr>PowerPoint Presentation</vt:lpstr>
      <vt:lpstr>Result and Discussion Lateral Capacity</vt:lpstr>
      <vt:lpstr>PowerPoint Presentation</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RC building strengthened with column jacketing method with consideration of soft-story</dc:title>
  <dc:creator>lenovo</dc:creator>
  <cp:lastModifiedBy>lenovo</cp:lastModifiedBy>
  <cp:revision>23</cp:revision>
  <dcterms:created xsi:type="dcterms:W3CDTF">2017-12-11T04:37:41Z</dcterms:created>
  <dcterms:modified xsi:type="dcterms:W3CDTF">2017-12-12T05:18:02Z</dcterms:modified>
</cp:coreProperties>
</file>